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4"/>
  </p:notesMasterIdLst>
  <p:sldIdLst>
    <p:sldId id="256" r:id="rId2"/>
    <p:sldId id="257" r:id="rId3"/>
    <p:sldId id="276" r:id="rId4"/>
    <p:sldId id="260" r:id="rId5"/>
    <p:sldId id="277" r:id="rId6"/>
    <p:sldId id="281" r:id="rId7"/>
    <p:sldId id="258" r:id="rId8"/>
    <p:sldId id="264" r:id="rId9"/>
    <p:sldId id="265" r:id="rId10"/>
    <p:sldId id="266" r:id="rId11"/>
    <p:sldId id="267" r:id="rId12"/>
    <p:sldId id="268" r:id="rId13"/>
    <p:sldId id="269" r:id="rId14"/>
    <p:sldId id="278" r:id="rId15"/>
    <p:sldId id="279" r:id="rId16"/>
    <p:sldId id="270" r:id="rId17"/>
    <p:sldId id="280" r:id="rId18"/>
    <p:sldId id="272" r:id="rId19"/>
    <p:sldId id="273" r:id="rId20"/>
    <p:sldId id="282"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606"/>
  </p:normalViewPr>
  <p:slideViewPr>
    <p:cSldViewPr snapToGrid="0">
      <p:cViewPr>
        <p:scale>
          <a:sx n="110" d="100"/>
          <a:sy n="110" d="100"/>
        </p:scale>
        <p:origin x="1192" y="3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2AEECC-76A1-4A4A-8C1C-FC8B0C784A1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C67E44AA-D9E5-8E47-86F2-FE1F7B290BA8}">
      <dgm:prSet/>
      <dgm:spPr/>
      <dgm:t>
        <a:bodyPr/>
        <a:lstStyle/>
        <a:p>
          <a:r>
            <a:rPr lang="en-US" b="1" i="0" baseline="0" dirty="0"/>
            <a:t>1. Data Collection &amp; Conversion</a:t>
          </a:r>
          <a:br>
            <a:rPr lang="en-US" b="0" i="0" baseline="0" dirty="0"/>
          </a:br>
          <a:r>
            <a:rPr lang="en-US" b="0" i="0" baseline="0" dirty="0"/>
            <a:t>Gathered 12 season PDF files (6 National Champions, 6 UPIKE) and converted them into CSV format.</a:t>
          </a:r>
          <a:endParaRPr lang="en-US" dirty="0"/>
        </a:p>
      </dgm:t>
    </dgm:pt>
    <dgm:pt modelId="{E35D8644-6F10-C84B-9AA5-85906AF25E17}" type="parTrans" cxnId="{FCB6C293-0B39-C543-8632-E435C7B6A3FC}">
      <dgm:prSet/>
      <dgm:spPr/>
      <dgm:t>
        <a:bodyPr/>
        <a:lstStyle/>
        <a:p>
          <a:endParaRPr lang="en-US"/>
        </a:p>
      </dgm:t>
    </dgm:pt>
    <dgm:pt modelId="{ECEA1C96-39B8-7E43-BCAA-AA9112D821E7}" type="sibTrans" cxnId="{FCB6C293-0B39-C543-8632-E435C7B6A3FC}">
      <dgm:prSet/>
      <dgm:spPr/>
      <dgm:t>
        <a:bodyPr/>
        <a:lstStyle/>
        <a:p>
          <a:endParaRPr lang="en-US"/>
        </a:p>
      </dgm:t>
    </dgm:pt>
    <dgm:pt modelId="{A7D73EBE-DEC5-8741-8FC4-F77879279A5F}">
      <dgm:prSet/>
      <dgm:spPr/>
      <dgm:t>
        <a:bodyPr/>
        <a:lstStyle/>
        <a:p>
          <a:r>
            <a:rPr lang="en-US" b="1" i="0" baseline="0" dirty="0"/>
            <a:t>2. Data Cleaning &amp; Metric Creation</a:t>
          </a:r>
          <a:br>
            <a:rPr lang="en-US" b="0" i="0" baseline="0" dirty="0"/>
          </a:br>
          <a:r>
            <a:rPr lang="en-US" b="0" i="0" baseline="0" dirty="0"/>
            <a:t>Loaded all CSVs into Excel, organized the data, and calculated my North Star metric </a:t>
          </a:r>
          <a:r>
            <a:rPr lang="en-US" b="1" i="0" baseline="0" dirty="0"/>
            <a:t>PEI_40</a:t>
          </a:r>
          <a:r>
            <a:rPr lang="en-US" b="0" i="0" baseline="0" dirty="0"/>
            <a:t>, along with additional advanced statistics.</a:t>
          </a:r>
          <a:endParaRPr lang="en-US" dirty="0"/>
        </a:p>
      </dgm:t>
    </dgm:pt>
    <dgm:pt modelId="{4C9E9660-277D-3847-9476-CC3D3C6BB560}" type="parTrans" cxnId="{8FC4CE72-48F6-8B41-B4E8-6805B3DA466C}">
      <dgm:prSet/>
      <dgm:spPr/>
      <dgm:t>
        <a:bodyPr/>
        <a:lstStyle/>
        <a:p>
          <a:endParaRPr lang="en-US"/>
        </a:p>
      </dgm:t>
    </dgm:pt>
    <dgm:pt modelId="{DCE3DB87-C1AA-9640-BE51-D344E7FFD965}" type="sibTrans" cxnId="{8FC4CE72-48F6-8B41-B4E8-6805B3DA466C}">
      <dgm:prSet/>
      <dgm:spPr/>
      <dgm:t>
        <a:bodyPr/>
        <a:lstStyle/>
        <a:p>
          <a:endParaRPr lang="en-US"/>
        </a:p>
      </dgm:t>
    </dgm:pt>
    <dgm:pt modelId="{D3E1ACDB-CD5A-2D47-BAFC-08BDEC19142B}">
      <dgm:prSet/>
      <dgm:spPr/>
      <dgm:t>
        <a:bodyPr/>
        <a:lstStyle/>
        <a:p>
          <a:r>
            <a:rPr lang="en-US" b="1" i="0" baseline="0"/>
            <a:t>3. Data Integration Using Python</a:t>
          </a:r>
          <a:br>
            <a:rPr lang="en-US" b="0" i="0" baseline="0"/>
          </a:br>
          <a:r>
            <a:rPr lang="en-US" b="0" i="0" baseline="0"/>
            <a:t>Imported the cleaned dataset into a Pandas DataFrame using the skills from my Data Science minor.</a:t>
          </a:r>
          <a:endParaRPr lang="en-US"/>
        </a:p>
      </dgm:t>
    </dgm:pt>
    <dgm:pt modelId="{AC40675D-29BF-3F4A-A973-5E0F824623A4}" type="parTrans" cxnId="{2F042C12-4949-534F-AA94-6EDFB45310A6}">
      <dgm:prSet/>
      <dgm:spPr/>
      <dgm:t>
        <a:bodyPr/>
        <a:lstStyle/>
        <a:p>
          <a:endParaRPr lang="en-US"/>
        </a:p>
      </dgm:t>
    </dgm:pt>
    <dgm:pt modelId="{86EA25CB-CB50-234A-B6AF-12C23ADE1F75}" type="sibTrans" cxnId="{2F042C12-4949-534F-AA94-6EDFB45310A6}">
      <dgm:prSet/>
      <dgm:spPr/>
      <dgm:t>
        <a:bodyPr/>
        <a:lstStyle/>
        <a:p>
          <a:endParaRPr lang="en-US"/>
        </a:p>
      </dgm:t>
    </dgm:pt>
    <dgm:pt modelId="{8C62FC74-595B-9245-A056-4C6534B2AC94}">
      <dgm:prSet/>
      <dgm:spPr/>
      <dgm:t>
        <a:bodyPr/>
        <a:lstStyle/>
        <a:p>
          <a:r>
            <a:rPr lang="en-US" b="1" i="0" baseline="0" dirty="0"/>
            <a:t>4. Modeling &amp; Visualization</a:t>
          </a:r>
          <a:br>
            <a:rPr lang="en-US" b="0" i="0" baseline="0" dirty="0"/>
          </a:br>
          <a:r>
            <a:rPr lang="en-US" b="0" i="0" baseline="0" dirty="0"/>
            <a:t>Built a linear regression model (Ridge Regression) and generated all the graphs and visuals included in this presentation.</a:t>
          </a:r>
          <a:endParaRPr lang="en-US" dirty="0"/>
        </a:p>
      </dgm:t>
    </dgm:pt>
    <dgm:pt modelId="{232A9C23-CECF-CA4D-AE22-23160F7A97AD}" type="parTrans" cxnId="{81CA5432-6579-3D4A-B3AA-7D1421B6DDB5}">
      <dgm:prSet/>
      <dgm:spPr/>
      <dgm:t>
        <a:bodyPr/>
        <a:lstStyle/>
        <a:p>
          <a:endParaRPr lang="en-US"/>
        </a:p>
      </dgm:t>
    </dgm:pt>
    <dgm:pt modelId="{2F6D7507-3098-0F45-AF7C-0049220B2687}" type="sibTrans" cxnId="{81CA5432-6579-3D4A-B3AA-7D1421B6DDB5}">
      <dgm:prSet/>
      <dgm:spPr/>
      <dgm:t>
        <a:bodyPr/>
        <a:lstStyle/>
        <a:p>
          <a:endParaRPr lang="en-US"/>
        </a:p>
      </dgm:t>
    </dgm:pt>
    <dgm:pt modelId="{ED19DD3D-4FBD-7546-9B1C-B0E63D192865}" type="pres">
      <dgm:prSet presAssocID="{612AEECC-76A1-4A4A-8C1C-FC8B0C784A12}" presName="CompostProcess" presStyleCnt="0">
        <dgm:presLayoutVars>
          <dgm:dir/>
          <dgm:resizeHandles val="exact"/>
        </dgm:presLayoutVars>
      </dgm:prSet>
      <dgm:spPr/>
    </dgm:pt>
    <dgm:pt modelId="{00194D73-6E4C-1C49-837A-1F6B7149ECA6}" type="pres">
      <dgm:prSet presAssocID="{612AEECC-76A1-4A4A-8C1C-FC8B0C784A12}" presName="arrow" presStyleLbl="bgShp" presStyleIdx="0" presStyleCnt="1"/>
      <dgm:spPr/>
    </dgm:pt>
    <dgm:pt modelId="{ACC0C177-6A00-2E4A-B707-080FD0CA1BCD}" type="pres">
      <dgm:prSet presAssocID="{612AEECC-76A1-4A4A-8C1C-FC8B0C784A12}" presName="linearProcess" presStyleCnt="0"/>
      <dgm:spPr/>
    </dgm:pt>
    <dgm:pt modelId="{B891A03F-AC04-BF4A-8DD4-B9148FADE189}" type="pres">
      <dgm:prSet presAssocID="{C67E44AA-D9E5-8E47-86F2-FE1F7B290BA8}" presName="textNode" presStyleLbl="node1" presStyleIdx="0" presStyleCnt="4">
        <dgm:presLayoutVars>
          <dgm:bulletEnabled val="1"/>
        </dgm:presLayoutVars>
      </dgm:prSet>
      <dgm:spPr/>
    </dgm:pt>
    <dgm:pt modelId="{A3CC83BD-1698-6A4D-9725-43A37F242354}" type="pres">
      <dgm:prSet presAssocID="{ECEA1C96-39B8-7E43-BCAA-AA9112D821E7}" presName="sibTrans" presStyleCnt="0"/>
      <dgm:spPr/>
    </dgm:pt>
    <dgm:pt modelId="{9BC26136-F244-6542-A226-085760D63900}" type="pres">
      <dgm:prSet presAssocID="{A7D73EBE-DEC5-8741-8FC4-F77879279A5F}" presName="textNode" presStyleLbl="node1" presStyleIdx="1" presStyleCnt="4">
        <dgm:presLayoutVars>
          <dgm:bulletEnabled val="1"/>
        </dgm:presLayoutVars>
      </dgm:prSet>
      <dgm:spPr/>
    </dgm:pt>
    <dgm:pt modelId="{6C049C8F-2BE1-E245-A41E-A389D6C86BE9}" type="pres">
      <dgm:prSet presAssocID="{DCE3DB87-C1AA-9640-BE51-D344E7FFD965}" presName="sibTrans" presStyleCnt="0"/>
      <dgm:spPr/>
    </dgm:pt>
    <dgm:pt modelId="{FB091F60-B83D-4441-87DE-9B5389C6B108}" type="pres">
      <dgm:prSet presAssocID="{D3E1ACDB-CD5A-2D47-BAFC-08BDEC19142B}" presName="textNode" presStyleLbl="node1" presStyleIdx="2" presStyleCnt="4">
        <dgm:presLayoutVars>
          <dgm:bulletEnabled val="1"/>
        </dgm:presLayoutVars>
      </dgm:prSet>
      <dgm:spPr/>
    </dgm:pt>
    <dgm:pt modelId="{C3C4B8C4-5E14-8C4B-BAC5-65DD82F663A9}" type="pres">
      <dgm:prSet presAssocID="{86EA25CB-CB50-234A-B6AF-12C23ADE1F75}" presName="sibTrans" presStyleCnt="0"/>
      <dgm:spPr/>
    </dgm:pt>
    <dgm:pt modelId="{83C1BB1C-2AEB-A542-9BC1-CB8F75C0207C}" type="pres">
      <dgm:prSet presAssocID="{8C62FC74-595B-9245-A056-4C6534B2AC94}" presName="textNode" presStyleLbl="node1" presStyleIdx="3" presStyleCnt="4">
        <dgm:presLayoutVars>
          <dgm:bulletEnabled val="1"/>
        </dgm:presLayoutVars>
      </dgm:prSet>
      <dgm:spPr/>
    </dgm:pt>
  </dgm:ptLst>
  <dgm:cxnLst>
    <dgm:cxn modelId="{ED008611-38A3-FB49-8254-1EF5331F5648}" type="presOf" srcId="{8C62FC74-595B-9245-A056-4C6534B2AC94}" destId="{83C1BB1C-2AEB-A542-9BC1-CB8F75C0207C}" srcOrd="0" destOrd="0" presId="urn:microsoft.com/office/officeart/2005/8/layout/hProcess9"/>
    <dgm:cxn modelId="{2F042C12-4949-534F-AA94-6EDFB45310A6}" srcId="{612AEECC-76A1-4A4A-8C1C-FC8B0C784A12}" destId="{D3E1ACDB-CD5A-2D47-BAFC-08BDEC19142B}" srcOrd="2" destOrd="0" parTransId="{AC40675D-29BF-3F4A-A973-5E0F824623A4}" sibTransId="{86EA25CB-CB50-234A-B6AF-12C23ADE1F75}"/>
    <dgm:cxn modelId="{7106B427-4EBB-C84E-B517-BBD51757F094}" type="presOf" srcId="{C67E44AA-D9E5-8E47-86F2-FE1F7B290BA8}" destId="{B891A03F-AC04-BF4A-8DD4-B9148FADE189}" srcOrd="0" destOrd="0" presId="urn:microsoft.com/office/officeart/2005/8/layout/hProcess9"/>
    <dgm:cxn modelId="{81CA5432-6579-3D4A-B3AA-7D1421B6DDB5}" srcId="{612AEECC-76A1-4A4A-8C1C-FC8B0C784A12}" destId="{8C62FC74-595B-9245-A056-4C6534B2AC94}" srcOrd="3" destOrd="0" parTransId="{232A9C23-CECF-CA4D-AE22-23160F7A97AD}" sibTransId="{2F6D7507-3098-0F45-AF7C-0049220B2687}"/>
    <dgm:cxn modelId="{09A48736-3328-8347-8B1F-B1A1F7D8EFD7}" type="presOf" srcId="{D3E1ACDB-CD5A-2D47-BAFC-08BDEC19142B}" destId="{FB091F60-B83D-4441-87DE-9B5389C6B108}" srcOrd="0" destOrd="0" presId="urn:microsoft.com/office/officeart/2005/8/layout/hProcess9"/>
    <dgm:cxn modelId="{8FC4CE72-48F6-8B41-B4E8-6805B3DA466C}" srcId="{612AEECC-76A1-4A4A-8C1C-FC8B0C784A12}" destId="{A7D73EBE-DEC5-8741-8FC4-F77879279A5F}" srcOrd="1" destOrd="0" parTransId="{4C9E9660-277D-3847-9476-CC3D3C6BB560}" sibTransId="{DCE3DB87-C1AA-9640-BE51-D344E7FFD965}"/>
    <dgm:cxn modelId="{FCB6C293-0B39-C543-8632-E435C7B6A3FC}" srcId="{612AEECC-76A1-4A4A-8C1C-FC8B0C784A12}" destId="{C67E44AA-D9E5-8E47-86F2-FE1F7B290BA8}" srcOrd="0" destOrd="0" parTransId="{E35D8644-6F10-C84B-9AA5-85906AF25E17}" sibTransId="{ECEA1C96-39B8-7E43-BCAA-AA9112D821E7}"/>
    <dgm:cxn modelId="{5DB17DAA-1F8D-9046-BE9B-2BB13E1CC097}" type="presOf" srcId="{A7D73EBE-DEC5-8741-8FC4-F77879279A5F}" destId="{9BC26136-F244-6542-A226-085760D63900}" srcOrd="0" destOrd="0" presId="urn:microsoft.com/office/officeart/2005/8/layout/hProcess9"/>
    <dgm:cxn modelId="{6EFC2EE2-C1F5-424F-BA47-138EEF2A2934}" type="presOf" srcId="{612AEECC-76A1-4A4A-8C1C-FC8B0C784A12}" destId="{ED19DD3D-4FBD-7546-9B1C-B0E63D192865}" srcOrd="0" destOrd="0" presId="urn:microsoft.com/office/officeart/2005/8/layout/hProcess9"/>
    <dgm:cxn modelId="{3ACD3D68-D1D3-4D46-A320-C255267A7502}" type="presParOf" srcId="{ED19DD3D-4FBD-7546-9B1C-B0E63D192865}" destId="{00194D73-6E4C-1C49-837A-1F6B7149ECA6}" srcOrd="0" destOrd="0" presId="urn:microsoft.com/office/officeart/2005/8/layout/hProcess9"/>
    <dgm:cxn modelId="{FE51B952-05E7-3949-A121-A0F2491DF78B}" type="presParOf" srcId="{ED19DD3D-4FBD-7546-9B1C-B0E63D192865}" destId="{ACC0C177-6A00-2E4A-B707-080FD0CA1BCD}" srcOrd="1" destOrd="0" presId="urn:microsoft.com/office/officeart/2005/8/layout/hProcess9"/>
    <dgm:cxn modelId="{74F79A53-A84E-6C48-88E6-A4B79F7BB82D}" type="presParOf" srcId="{ACC0C177-6A00-2E4A-B707-080FD0CA1BCD}" destId="{B891A03F-AC04-BF4A-8DD4-B9148FADE189}" srcOrd="0" destOrd="0" presId="urn:microsoft.com/office/officeart/2005/8/layout/hProcess9"/>
    <dgm:cxn modelId="{3E5BE060-C706-1F41-91D4-9DE36FB0A509}" type="presParOf" srcId="{ACC0C177-6A00-2E4A-B707-080FD0CA1BCD}" destId="{A3CC83BD-1698-6A4D-9725-43A37F242354}" srcOrd="1" destOrd="0" presId="urn:microsoft.com/office/officeart/2005/8/layout/hProcess9"/>
    <dgm:cxn modelId="{539C34CA-5291-1B45-A12D-33503DCFBF76}" type="presParOf" srcId="{ACC0C177-6A00-2E4A-B707-080FD0CA1BCD}" destId="{9BC26136-F244-6542-A226-085760D63900}" srcOrd="2" destOrd="0" presId="urn:microsoft.com/office/officeart/2005/8/layout/hProcess9"/>
    <dgm:cxn modelId="{D96AC0D0-FC99-924C-8933-542CAD065662}" type="presParOf" srcId="{ACC0C177-6A00-2E4A-B707-080FD0CA1BCD}" destId="{6C049C8F-2BE1-E245-A41E-A389D6C86BE9}" srcOrd="3" destOrd="0" presId="urn:microsoft.com/office/officeart/2005/8/layout/hProcess9"/>
    <dgm:cxn modelId="{663ECDC9-74E7-2742-8148-470678F30E8C}" type="presParOf" srcId="{ACC0C177-6A00-2E4A-B707-080FD0CA1BCD}" destId="{FB091F60-B83D-4441-87DE-9B5389C6B108}" srcOrd="4" destOrd="0" presId="urn:microsoft.com/office/officeart/2005/8/layout/hProcess9"/>
    <dgm:cxn modelId="{4CD03170-2045-9A4E-8BC3-6667B33825F1}" type="presParOf" srcId="{ACC0C177-6A00-2E4A-B707-080FD0CA1BCD}" destId="{C3C4B8C4-5E14-8C4B-BAC5-65DD82F663A9}" srcOrd="5" destOrd="0" presId="urn:microsoft.com/office/officeart/2005/8/layout/hProcess9"/>
    <dgm:cxn modelId="{96164C42-1E13-1A43-AD00-1A9C2633F741}" type="presParOf" srcId="{ACC0C177-6A00-2E4A-B707-080FD0CA1BCD}" destId="{83C1BB1C-2AEB-A542-9BC1-CB8F75C0207C}"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DBB606-BF00-114F-9C8D-207EDB283721}" type="doc">
      <dgm:prSet loTypeId="urn:microsoft.com/office/officeart/2005/8/layout/hChevron3" loCatId="" qsTypeId="urn:microsoft.com/office/officeart/2005/8/quickstyle/simple1" qsCatId="simple" csTypeId="urn:microsoft.com/office/officeart/2005/8/colors/accent1_2" csCatId="accent1" phldr="1"/>
      <dgm:spPr/>
    </dgm:pt>
    <dgm:pt modelId="{F2C296E1-93C9-9B4A-9831-5709D71A940E}">
      <dgm:prSet phldrT="[Text]" custT="1"/>
      <dgm:spPr/>
      <dgm:t>
        <a:bodyPr/>
        <a:lstStyle/>
        <a:p>
          <a:r>
            <a:rPr lang="en-US" sz="1400" dirty="0"/>
            <a:t>MONTANA WESTERN</a:t>
          </a:r>
        </a:p>
        <a:p>
          <a:r>
            <a:rPr lang="en-US" sz="1400" dirty="0"/>
            <a:t>2018-19</a:t>
          </a:r>
        </a:p>
      </dgm:t>
    </dgm:pt>
    <dgm:pt modelId="{3754A9BC-B997-A545-BB08-780210001B57}" type="parTrans" cxnId="{FB0DF671-46CE-0647-B847-388F402302D8}">
      <dgm:prSet/>
      <dgm:spPr/>
      <dgm:t>
        <a:bodyPr/>
        <a:lstStyle/>
        <a:p>
          <a:endParaRPr lang="en-US"/>
        </a:p>
      </dgm:t>
    </dgm:pt>
    <dgm:pt modelId="{F462298E-873E-3647-A7D5-B0CCAD0276FF}" type="sibTrans" cxnId="{FB0DF671-46CE-0647-B847-388F402302D8}">
      <dgm:prSet/>
      <dgm:spPr/>
      <dgm:t>
        <a:bodyPr/>
        <a:lstStyle/>
        <a:p>
          <a:endParaRPr lang="en-US"/>
        </a:p>
      </dgm:t>
    </dgm:pt>
    <dgm:pt modelId="{BA3090CE-E9AB-0141-9F60-30F439D5DC2D}">
      <dgm:prSet phldrT="[Text]" custT="1"/>
      <dgm:spPr/>
      <dgm:t>
        <a:bodyPr/>
        <a:lstStyle/>
        <a:p>
          <a:r>
            <a:rPr lang="en-US" sz="1400" dirty="0"/>
            <a:t>THOMAS MORE</a:t>
          </a:r>
        </a:p>
        <a:p>
          <a:r>
            <a:rPr lang="en-US" sz="1400" dirty="0"/>
            <a:t>2021-22</a:t>
          </a:r>
        </a:p>
      </dgm:t>
    </dgm:pt>
    <dgm:pt modelId="{6AEC89E1-BA2E-0640-A664-BFDA889B5A44}" type="parTrans" cxnId="{A7FB9D90-AC49-964B-82A0-C6BB066C7C61}">
      <dgm:prSet/>
      <dgm:spPr/>
      <dgm:t>
        <a:bodyPr/>
        <a:lstStyle/>
        <a:p>
          <a:endParaRPr lang="en-US"/>
        </a:p>
      </dgm:t>
    </dgm:pt>
    <dgm:pt modelId="{D616257A-137A-3744-AE23-EA0D626E1F3B}" type="sibTrans" cxnId="{A7FB9D90-AC49-964B-82A0-C6BB066C7C61}">
      <dgm:prSet/>
      <dgm:spPr/>
      <dgm:t>
        <a:bodyPr/>
        <a:lstStyle/>
        <a:p>
          <a:endParaRPr lang="en-US"/>
        </a:p>
      </dgm:t>
    </dgm:pt>
    <dgm:pt modelId="{540A2B87-F0B6-EE4E-A62D-DAFCA835FC6C}">
      <dgm:prSet custT="1"/>
      <dgm:spPr/>
      <dgm:t>
        <a:bodyPr/>
        <a:lstStyle/>
        <a:p>
          <a:r>
            <a:rPr lang="en-US" sz="1400" b="0" dirty="0"/>
            <a:t>CLARKE</a:t>
          </a:r>
        </a:p>
        <a:p>
          <a:r>
            <a:rPr lang="en-US" sz="1400" b="0" dirty="0"/>
            <a:t>2022-23</a:t>
          </a:r>
        </a:p>
      </dgm:t>
    </dgm:pt>
    <dgm:pt modelId="{6DC61330-5EA0-8A41-88D4-03E9CFFB4FC5}" type="parTrans" cxnId="{222ACF29-8A4A-8D40-9B46-36B9634C8DD9}">
      <dgm:prSet/>
      <dgm:spPr/>
      <dgm:t>
        <a:bodyPr/>
        <a:lstStyle/>
        <a:p>
          <a:endParaRPr lang="en-US"/>
        </a:p>
      </dgm:t>
    </dgm:pt>
    <dgm:pt modelId="{191DCFF0-5B28-C046-8EB4-C4367747EA0A}" type="sibTrans" cxnId="{222ACF29-8A4A-8D40-9B46-36B9634C8DD9}">
      <dgm:prSet/>
      <dgm:spPr/>
      <dgm:t>
        <a:bodyPr/>
        <a:lstStyle/>
        <a:p>
          <a:endParaRPr lang="en-US"/>
        </a:p>
      </dgm:t>
    </dgm:pt>
    <dgm:pt modelId="{D4921A97-D43D-184D-B96D-743AE9D8E14E}">
      <dgm:prSet custT="1"/>
      <dgm:spPr/>
      <dgm:t>
        <a:bodyPr/>
        <a:lstStyle/>
        <a:p>
          <a:r>
            <a:rPr lang="en-US" sz="1400" dirty="0"/>
            <a:t>DORDT</a:t>
          </a:r>
        </a:p>
        <a:p>
          <a:r>
            <a:rPr lang="en-US" sz="1400" dirty="0"/>
            <a:t>2023-24</a:t>
          </a:r>
        </a:p>
      </dgm:t>
    </dgm:pt>
    <dgm:pt modelId="{853677D8-F3EB-C042-AC85-1B73027A4DB0}" type="parTrans" cxnId="{FC01D133-F538-4545-A1FA-C7AD6EEC1AF3}">
      <dgm:prSet/>
      <dgm:spPr/>
      <dgm:t>
        <a:bodyPr/>
        <a:lstStyle/>
        <a:p>
          <a:endParaRPr lang="en-US"/>
        </a:p>
      </dgm:t>
    </dgm:pt>
    <dgm:pt modelId="{07966701-BE0D-7044-81DB-F3327DF5D736}" type="sibTrans" cxnId="{FC01D133-F538-4545-A1FA-C7AD6EEC1AF3}">
      <dgm:prSet/>
      <dgm:spPr/>
      <dgm:t>
        <a:bodyPr/>
        <a:lstStyle/>
        <a:p>
          <a:endParaRPr lang="en-US"/>
        </a:p>
      </dgm:t>
    </dgm:pt>
    <dgm:pt modelId="{A1F9C1D5-0BBE-8748-AE5D-C1C30CDD7D74}">
      <dgm:prSet custT="1"/>
      <dgm:spPr/>
      <dgm:t>
        <a:bodyPr/>
        <a:lstStyle/>
        <a:p>
          <a:r>
            <a:rPr lang="en-US" sz="1400" dirty="0"/>
            <a:t>DORDT</a:t>
          </a:r>
        </a:p>
        <a:p>
          <a:r>
            <a:rPr lang="en-US" sz="1400" dirty="0"/>
            <a:t>2024-25</a:t>
          </a:r>
        </a:p>
      </dgm:t>
    </dgm:pt>
    <dgm:pt modelId="{E353844F-FB3C-EE4B-8BA5-A4F1FDFEF3E2}" type="parTrans" cxnId="{49571C95-4745-D144-86B7-BBA3AFA201AB}">
      <dgm:prSet/>
      <dgm:spPr/>
      <dgm:t>
        <a:bodyPr/>
        <a:lstStyle/>
        <a:p>
          <a:endParaRPr lang="en-US"/>
        </a:p>
      </dgm:t>
    </dgm:pt>
    <dgm:pt modelId="{EC9E6CEE-240B-2446-A8CE-04608C435C1B}" type="sibTrans" cxnId="{49571C95-4745-D144-86B7-BBA3AFA201AB}">
      <dgm:prSet/>
      <dgm:spPr/>
      <dgm:t>
        <a:bodyPr/>
        <a:lstStyle/>
        <a:p>
          <a:endParaRPr lang="en-US"/>
        </a:p>
      </dgm:t>
    </dgm:pt>
    <dgm:pt modelId="{6DB20D73-5100-934C-959A-0555D77BC579}">
      <dgm:prSet phldrT="[Text]" custT="1"/>
      <dgm:spPr/>
      <dgm:t>
        <a:bodyPr/>
        <a:lstStyle/>
        <a:p>
          <a:r>
            <a:rPr lang="en-US" sz="1400" dirty="0"/>
            <a:t>WESTMONT</a:t>
          </a:r>
        </a:p>
        <a:p>
          <a:r>
            <a:rPr lang="en-US" sz="1400" dirty="0"/>
            <a:t>2020-21</a:t>
          </a:r>
        </a:p>
      </dgm:t>
    </dgm:pt>
    <dgm:pt modelId="{874977D3-7E65-1242-BA2C-E7C63A9E9769}" type="sibTrans" cxnId="{59BEF03B-2E0F-6745-9457-BA2D7BA3E8A9}">
      <dgm:prSet/>
      <dgm:spPr/>
      <dgm:t>
        <a:bodyPr/>
        <a:lstStyle/>
        <a:p>
          <a:endParaRPr lang="en-US"/>
        </a:p>
      </dgm:t>
    </dgm:pt>
    <dgm:pt modelId="{856AE3B3-2E7D-1E4C-9684-B093E22F6544}" type="parTrans" cxnId="{59BEF03B-2E0F-6745-9457-BA2D7BA3E8A9}">
      <dgm:prSet/>
      <dgm:spPr/>
      <dgm:t>
        <a:bodyPr/>
        <a:lstStyle/>
        <a:p>
          <a:endParaRPr lang="en-US"/>
        </a:p>
      </dgm:t>
    </dgm:pt>
    <dgm:pt modelId="{84B82CDC-F4D8-D14C-AE59-AFA80BB6D393}" type="pres">
      <dgm:prSet presAssocID="{1FDBB606-BF00-114F-9C8D-207EDB283721}" presName="Name0" presStyleCnt="0">
        <dgm:presLayoutVars>
          <dgm:dir/>
          <dgm:resizeHandles val="exact"/>
        </dgm:presLayoutVars>
      </dgm:prSet>
      <dgm:spPr/>
    </dgm:pt>
    <dgm:pt modelId="{7E4EF0C8-26FB-C749-87B6-5C9F9207829D}" type="pres">
      <dgm:prSet presAssocID="{F2C296E1-93C9-9B4A-9831-5709D71A940E}" presName="parTxOnly" presStyleLbl="node1" presStyleIdx="0" presStyleCnt="6">
        <dgm:presLayoutVars>
          <dgm:bulletEnabled val="1"/>
        </dgm:presLayoutVars>
      </dgm:prSet>
      <dgm:spPr/>
    </dgm:pt>
    <dgm:pt modelId="{41BE57EC-8E3E-2D4C-A9D9-12F5BB467A59}" type="pres">
      <dgm:prSet presAssocID="{F462298E-873E-3647-A7D5-B0CCAD0276FF}" presName="parSpace" presStyleCnt="0"/>
      <dgm:spPr/>
    </dgm:pt>
    <dgm:pt modelId="{43A00172-4E3E-0D4F-A9C1-5C6DDF6AF78B}" type="pres">
      <dgm:prSet presAssocID="{6DB20D73-5100-934C-959A-0555D77BC579}" presName="parTxOnly" presStyleLbl="node1" presStyleIdx="1" presStyleCnt="6">
        <dgm:presLayoutVars>
          <dgm:bulletEnabled val="1"/>
        </dgm:presLayoutVars>
      </dgm:prSet>
      <dgm:spPr/>
    </dgm:pt>
    <dgm:pt modelId="{A97150D5-F717-AF4E-898A-B8723307AECC}" type="pres">
      <dgm:prSet presAssocID="{874977D3-7E65-1242-BA2C-E7C63A9E9769}" presName="parSpace" presStyleCnt="0"/>
      <dgm:spPr/>
    </dgm:pt>
    <dgm:pt modelId="{821D2323-671D-004B-A129-172D5F3737FB}" type="pres">
      <dgm:prSet presAssocID="{BA3090CE-E9AB-0141-9F60-30F439D5DC2D}" presName="parTxOnly" presStyleLbl="node1" presStyleIdx="2" presStyleCnt="6">
        <dgm:presLayoutVars>
          <dgm:bulletEnabled val="1"/>
        </dgm:presLayoutVars>
      </dgm:prSet>
      <dgm:spPr/>
    </dgm:pt>
    <dgm:pt modelId="{12FB1D5A-AFF1-DA42-9F88-D5D4531566CE}" type="pres">
      <dgm:prSet presAssocID="{D616257A-137A-3744-AE23-EA0D626E1F3B}" presName="parSpace" presStyleCnt="0"/>
      <dgm:spPr/>
    </dgm:pt>
    <dgm:pt modelId="{B327F7CD-1295-AB44-9077-6D8058CB0471}" type="pres">
      <dgm:prSet presAssocID="{540A2B87-F0B6-EE4E-A62D-DAFCA835FC6C}" presName="parTxOnly" presStyleLbl="node1" presStyleIdx="3" presStyleCnt="6">
        <dgm:presLayoutVars>
          <dgm:bulletEnabled val="1"/>
        </dgm:presLayoutVars>
      </dgm:prSet>
      <dgm:spPr/>
    </dgm:pt>
    <dgm:pt modelId="{D944F805-5814-D74D-850A-0FD19786940A}" type="pres">
      <dgm:prSet presAssocID="{191DCFF0-5B28-C046-8EB4-C4367747EA0A}" presName="parSpace" presStyleCnt="0"/>
      <dgm:spPr/>
    </dgm:pt>
    <dgm:pt modelId="{611803CB-082C-4A4A-B2FC-536F4430E435}" type="pres">
      <dgm:prSet presAssocID="{D4921A97-D43D-184D-B96D-743AE9D8E14E}" presName="parTxOnly" presStyleLbl="node1" presStyleIdx="4" presStyleCnt="6">
        <dgm:presLayoutVars>
          <dgm:bulletEnabled val="1"/>
        </dgm:presLayoutVars>
      </dgm:prSet>
      <dgm:spPr/>
    </dgm:pt>
    <dgm:pt modelId="{21602F0C-47CA-A84E-96B6-AF53D509E8B2}" type="pres">
      <dgm:prSet presAssocID="{07966701-BE0D-7044-81DB-F3327DF5D736}" presName="parSpace" presStyleCnt="0"/>
      <dgm:spPr/>
    </dgm:pt>
    <dgm:pt modelId="{99A6E875-A560-A247-8C6C-047C2744DE30}" type="pres">
      <dgm:prSet presAssocID="{A1F9C1D5-0BBE-8748-AE5D-C1C30CDD7D74}" presName="parTxOnly" presStyleLbl="node1" presStyleIdx="5" presStyleCnt="6">
        <dgm:presLayoutVars>
          <dgm:bulletEnabled val="1"/>
        </dgm:presLayoutVars>
      </dgm:prSet>
      <dgm:spPr/>
    </dgm:pt>
  </dgm:ptLst>
  <dgm:cxnLst>
    <dgm:cxn modelId="{222ACF29-8A4A-8D40-9B46-36B9634C8DD9}" srcId="{1FDBB606-BF00-114F-9C8D-207EDB283721}" destId="{540A2B87-F0B6-EE4E-A62D-DAFCA835FC6C}" srcOrd="3" destOrd="0" parTransId="{6DC61330-5EA0-8A41-88D4-03E9CFFB4FC5}" sibTransId="{191DCFF0-5B28-C046-8EB4-C4367747EA0A}"/>
    <dgm:cxn modelId="{7D03AE31-51AA-0F48-8DE0-5459D9E0ED48}" type="presOf" srcId="{6DB20D73-5100-934C-959A-0555D77BC579}" destId="{43A00172-4E3E-0D4F-A9C1-5C6DDF6AF78B}" srcOrd="0" destOrd="0" presId="urn:microsoft.com/office/officeart/2005/8/layout/hChevron3"/>
    <dgm:cxn modelId="{FC01D133-F538-4545-A1FA-C7AD6EEC1AF3}" srcId="{1FDBB606-BF00-114F-9C8D-207EDB283721}" destId="{D4921A97-D43D-184D-B96D-743AE9D8E14E}" srcOrd="4" destOrd="0" parTransId="{853677D8-F3EB-C042-AC85-1B73027A4DB0}" sibTransId="{07966701-BE0D-7044-81DB-F3327DF5D736}"/>
    <dgm:cxn modelId="{59BEF03B-2E0F-6745-9457-BA2D7BA3E8A9}" srcId="{1FDBB606-BF00-114F-9C8D-207EDB283721}" destId="{6DB20D73-5100-934C-959A-0555D77BC579}" srcOrd="1" destOrd="0" parTransId="{856AE3B3-2E7D-1E4C-9684-B093E22F6544}" sibTransId="{874977D3-7E65-1242-BA2C-E7C63A9E9769}"/>
    <dgm:cxn modelId="{21FE7147-D0B5-1346-A1A2-EED759B7099A}" type="presOf" srcId="{A1F9C1D5-0BBE-8748-AE5D-C1C30CDD7D74}" destId="{99A6E875-A560-A247-8C6C-047C2744DE30}" srcOrd="0" destOrd="0" presId="urn:microsoft.com/office/officeart/2005/8/layout/hChevron3"/>
    <dgm:cxn modelId="{C1376F60-E273-3041-8AEF-46A9BF116C7D}" type="presOf" srcId="{1FDBB606-BF00-114F-9C8D-207EDB283721}" destId="{84B82CDC-F4D8-D14C-AE59-AFA80BB6D393}" srcOrd="0" destOrd="0" presId="urn:microsoft.com/office/officeart/2005/8/layout/hChevron3"/>
    <dgm:cxn modelId="{7184506A-6EBC-5F48-B4D9-2F6CEE28ED94}" type="presOf" srcId="{540A2B87-F0B6-EE4E-A62D-DAFCA835FC6C}" destId="{B327F7CD-1295-AB44-9077-6D8058CB0471}" srcOrd="0" destOrd="0" presId="urn:microsoft.com/office/officeart/2005/8/layout/hChevron3"/>
    <dgm:cxn modelId="{4E6B7A6C-52D0-3F49-92E0-45DD7689445A}" type="presOf" srcId="{F2C296E1-93C9-9B4A-9831-5709D71A940E}" destId="{7E4EF0C8-26FB-C749-87B6-5C9F9207829D}" srcOrd="0" destOrd="0" presId="urn:microsoft.com/office/officeart/2005/8/layout/hChevron3"/>
    <dgm:cxn modelId="{FB0DF671-46CE-0647-B847-388F402302D8}" srcId="{1FDBB606-BF00-114F-9C8D-207EDB283721}" destId="{F2C296E1-93C9-9B4A-9831-5709D71A940E}" srcOrd="0" destOrd="0" parTransId="{3754A9BC-B997-A545-BB08-780210001B57}" sibTransId="{F462298E-873E-3647-A7D5-B0CCAD0276FF}"/>
    <dgm:cxn modelId="{EA983D75-B1F9-3A48-9124-494D5858160C}" type="presOf" srcId="{D4921A97-D43D-184D-B96D-743AE9D8E14E}" destId="{611803CB-082C-4A4A-B2FC-536F4430E435}" srcOrd="0" destOrd="0" presId="urn:microsoft.com/office/officeart/2005/8/layout/hChevron3"/>
    <dgm:cxn modelId="{A7FB9D90-AC49-964B-82A0-C6BB066C7C61}" srcId="{1FDBB606-BF00-114F-9C8D-207EDB283721}" destId="{BA3090CE-E9AB-0141-9F60-30F439D5DC2D}" srcOrd="2" destOrd="0" parTransId="{6AEC89E1-BA2E-0640-A664-BFDA889B5A44}" sibTransId="{D616257A-137A-3744-AE23-EA0D626E1F3B}"/>
    <dgm:cxn modelId="{49571C95-4745-D144-86B7-BBA3AFA201AB}" srcId="{1FDBB606-BF00-114F-9C8D-207EDB283721}" destId="{A1F9C1D5-0BBE-8748-AE5D-C1C30CDD7D74}" srcOrd="5" destOrd="0" parTransId="{E353844F-FB3C-EE4B-8BA5-A4F1FDFEF3E2}" sibTransId="{EC9E6CEE-240B-2446-A8CE-04608C435C1B}"/>
    <dgm:cxn modelId="{38819DB2-7C66-4544-BC21-BE74E0623C33}" type="presOf" srcId="{BA3090CE-E9AB-0141-9F60-30F439D5DC2D}" destId="{821D2323-671D-004B-A129-172D5F3737FB}" srcOrd="0" destOrd="0" presId="urn:microsoft.com/office/officeart/2005/8/layout/hChevron3"/>
    <dgm:cxn modelId="{ECCE19E6-0F0C-AC49-B8D6-B118A199FE2F}" type="presParOf" srcId="{84B82CDC-F4D8-D14C-AE59-AFA80BB6D393}" destId="{7E4EF0C8-26FB-C749-87B6-5C9F9207829D}" srcOrd="0" destOrd="0" presId="urn:microsoft.com/office/officeart/2005/8/layout/hChevron3"/>
    <dgm:cxn modelId="{6A9C49DB-22FE-1E45-9FE1-51167F98B066}" type="presParOf" srcId="{84B82CDC-F4D8-D14C-AE59-AFA80BB6D393}" destId="{41BE57EC-8E3E-2D4C-A9D9-12F5BB467A59}" srcOrd="1" destOrd="0" presId="urn:microsoft.com/office/officeart/2005/8/layout/hChevron3"/>
    <dgm:cxn modelId="{4E61FC8A-96C1-3D47-9299-5D3BB2189F3A}" type="presParOf" srcId="{84B82CDC-F4D8-D14C-AE59-AFA80BB6D393}" destId="{43A00172-4E3E-0D4F-A9C1-5C6DDF6AF78B}" srcOrd="2" destOrd="0" presId="urn:microsoft.com/office/officeart/2005/8/layout/hChevron3"/>
    <dgm:cxn modelId="{A5C722A3-4219-1744-8DFF-0CC132A64678}" type="presParOf" srcId="{84B82CDC-F4D8-D14C-AE59-AFA80BB6D393}" destId="{A97150D5-F717-AF4E-898A-B8723307AECC}" srcOrd="3" destOrd="0" presId="urn:microsoft.com/office/officeart/2005/8/layout/hChevron3"/>
    <dgm:cxn modelId="{DB2E5AFA-AFC1-8C46-91FD-836DC007D28F}" type="presParOf" srcId="{84B82CDC-F4D8-D14C-AE59-AFA80BB6D393}" destId="{821D2323-671D-004B-A129-172D5F3737FB}" srcOrd="4" destOrd="0" presId="urn:microsoft.com/office/officeart/2005/8/layout/hChevron3"/>
    <dgm:cxn modelId="{38FCE385-43EE-8742-A605-5BCD79B88C92}" type="presParOf" srcId="{84B82CDC-F4D8-D14C-AE59-AFA80BB6D393}" destId="{12FB1D5A-AFF1-DA42-9F88-D5D4531566CE}" srcOrd="5" destOrd="0" presId="urn:microsoft.com/office/officeart/2005/8/layout/hChevron3"/>
    <dgm:cxn modelId="{DFFB90DD-1429-B54B-9431-BB124A0D13C4}" type="presParOf" srcId="{84B82CDC-F4D8-D14C-AE59-AFA80BB6D393}" destId="{B327F7CD-1295-AB44-9077-6D8058CB0471}" srcOrd="6" destOrd="0" presId="urn:microsoft.com/office/officeart/2005/8/layout/hChevron3"/>
    <dgm:cxn modelId="{608B6FFF-12AA-D743-B614-F291CC632FB8}" type="presParOf" srcId="{84B82CDC-F4D8-D14C-AE59-AFA80BB6D393}" destId="{D944F805-5814-D74D-850A-0FD19786940A}" srcOrd="7" destOrd="0" presId="urn:microsoft.com/office/officeart/2005/8/layout/hChevron3"/>
    <dgm:cxn modelId="{79F924AC-EFB1-F443-BC21-4AA029752DCD}" type="presParOf" srcId="{84B82CDC-F4D8-D14C-AE59-AFA80BB6D393}" destId="{611803CB-082C-4A4A-B2FC-536F4430E435}" srcOrd="8" destOrd="0" presId="urn:microsoft.com/office/officeart/2005/8/layout/hChevron3"/>
    <dgm:cxn modelId="{ABA6C276-1608-694C-AA98-69323C402016}" type="presParOf" srcId="{84B82CDC-F4D8-D14C-AE59-AFA80BB6D393}" destId="{21602F0C-47CA-A84E-96B6-AF53D509E8B2}" srcOrd="9" destOrd="0" presId="urn:microsoft.com/office/officeart/2005/8/layout/hChevron3"/>
    <dgm:cxn modelId="{C56B5EEA-7931-B340-8175-EE55750917B3}" type="presParOf" srcId="{84B82CDC-F4D8-D14C-AE59-AFA80BB6D393}" destId="{99A6E875-A560-A247-8C6C-047C2744DE30}"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94D73-6E4C-1C49-837A-1F6B7149ECA6}">
      <dsp:nvSpPr>
        <dsp:cNvPr id="0" name=""/>
        <dsp:cNvSpPr/>
      </dsp:nvSpPr>
      <dsp:spPr>
        <a:xfrm>
          <a:off x="898649" y="0"/>
          <a:ext cx="10184698" cy="21698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91A03F-AC04-BF4A-8DD4-B9148FADE189}">
      <dsp:nvSpPr>
        <dsp:cNvPr id="0" name=""/>
        <dsp:cNvSpPr/>
      </dsp:nvSpPr>
      <dsp:spPr>
        <a:xfrm>
          <a:off x="5996" y="650947"/>
          <a:ext cx="2884338" cy="867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dirty="0"/>
            <a:t>1. Data Collection &amp; Conversion</a:t>
          </a:r>
          <a:br>
            <a:rPr lang="en-US" sz="1000" b="0" i="0" kern="1200" baseline="0" dirty="0"/>
          </a:br>
          <a:r>
            <a:rPr lang="en-US" sz="1000" b="0" i="0" kern="1200" baseline="0" dirty="0"/>
            <a:t>Gathered 12 season PDF files (6 National Champions, 6 UPIKE) and converted them into CSV format.</a:t>
          </a:r>
          <a:endParaRPr lang="en-US" sz="1000" kern="1200" dirty="0"/>
        </a:p>
      </dsp:txBody>
      <dsp:txXfrm>
        <a:off x="48365" y="693316"/>
        <a:ext cx="2799600" cy="783192"/>
      </dsp:txXfrm>
    </dsp:sp>
    <dsp:sp modelId="{9BC26136-F244-6542-A226-085760D63900}">
      <dsp:nvSpPr>
        <dsp:cNvPr id="0" name=""/>
        <dsp:cNvSpPr/>
      </dsp:nvSpPr>
      <dsp:spPr>
        <a:xfrm>
          <a:off x="3034552" y="650947"/>
          <a:ext cx="2884338" cy="867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dirty="0"/>
            <a:t>2. Data Cleaning &amp; Metric Creation</a:t>
          </a:r>
          <a:br>
            <a:rPr lang="en-US" sz="1000" b="0" i="0" kern="1200" baseline="0" dirty="0"/>
          </a:br>
          <a:r>
            <a:rPr lang="en-US" sz="1000" b="0" i="0" kern="1200" baseline="0" dirty="0"/>
            <a:t>Loaded all CSVs into Excel, organized the data, and calculated my North Star metric </a:t>
          </a:r>
          <a:r>
            <a:rPr lang="en-US" sz="1000" b="1" i="0" kern="1200" baseline="0" dirty="0"/>
            <a:t>PEI_40</a:t>
          </a:r>
          <a:r>
            <a:rPr lang="en-US" sz="1000" b="0" i="0" kern="1200" baseline="0" dirty="0"/>
            <a:t>, along with additional advanced statistics.</a:t>
          </a:r>
          <a:endParaRPr lang="en-US" sz="1000" kern="1200" dirty="0"/>
        </a:p>
      </dsp:txBody>
      <dsp:txXfrm>
        <a:off x="3076921" y="693316"/>
        <a:ext cx="2799600" cy="783192"/>
      </dsp:txXfrm>
    </dsp:sp>
    <dsp:sp modelId="{FB091F60-B83D-4441-87DE-9B5389C6B108}">
      <dsp:nvSpPr>
        <dsp:cNvPr id="0" name=""/>
        <dsp:cNvSpPr/>
      </dsp:nvSpPr>
      <dsp:spPr>
        <a:xfrm>
          <a:off x="6063107" y="650947"/>
          <a:ext cx="2884338" cy="867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a:t>3. Data Integration Using Python</a:t>
          </a:r>
          <a:br>
            <a:rPr lang="en-US" sz="1000" b="0" i="0" kern="1200" baseline="0"/>
          </a:br>
          <a:r>
            <a:rPr lang="en-US" sz="1000" b="0" i="0" kern="1200" baseline="0"/>
            <a:t>Imported the cleaned dataset into a Pandas DataFrame using the skills from my Data Science minor.</a:t>
          </a:r>
          <a:endParaRPr lang="en-US" sz="1000" kern="1200"/>
        </a:p>
      </dsp:txBody>
      <dsp:txXfrm>
        <a:off x="6105476" y="693316"/>
        <a:ext cx="2799600" cy="783192"/>
      </dsp:txXfrm>
    </dsp:sp>
    <dsp:sp modelId="{83C1BB1C-2AEB-A542-9BC1-CB8F75C0207C}">
      <dsp:nvSpPr>
        <dsp:cNvPr id="0" name=""/>
        <dsp:cNvSpPr/>
      </dsp:nvSpPr>
      <dsp:spPr>
        <a:xfrm>
          <a:off x="9091662" y="650947"/>
          <a:ext cx="2884338" cy="8679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dirty="0"/>
            <a:t>4. Modeling &amp; Visualization</a:t>
          </a:r>
          <a:br>
            <a:rPr lang="en-US" sz="1000" b="0" i="0" kern="1200" baseline="0" dirty="0"/>
          </a:br>
          <a:r>
            <a:rPr lang="en-US" sz="1000" b="0" i="0" kern="1200" baseline="0" dirty="0"/>
            <a:t>Built a linear regression model (Ridge Regression) and generated all the graphs and visuals included in this presentation.</a:t>
          </a:r>
          <a:endParaRPr lang="en-US" sz="1000" kern="1200" dirty="0"/>
        </a:p>
      </dsp:txBody>
      <dsp:txXfrm>
        <a:off x="9134031" y="693316"/>
        <a:ext cx="2799600" cy="783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EF0C8-26FB-C749-87B6-5C9F9207829D}">
      <dsp:nvSpPr>
        <dsp:cNvPr id="0" name=""/>
        <dsp:cNvSpPr/>
      </dsp:nvSpPr>
      <dsp:spPr>
        <a:xfrm>
          <a:off x="1340" y="2270254"/>
          <a:ext cx="2195396" cy="87815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MONTANA WESTERN</a:t>
          </a:r>
        </a:p>
        <a:p>
          <a:pPr marL="0" lvl="0" indent="0" algn="ctr" defTabSz="622300">
            <a:lnSpc>
              <a:spcPct val="90000"/>
            </a:lnSpc>
            <a:spcBef>
              <a:spcPct val="0"/>
            </a:spcBef>
            <a:spcAft>
              <a:spcPct val="35000"/>
            </a:spcAft>
            <a:buNone/>
          </a:pPr>
          <a:r>
            <a:rPr lang="en-US" sz="1400" kern="1200" dirty="0"/>
            <a:t>2018-19</a:t>
          </a:r>
        </a:p>
      </dsp:txBody>
      <dsp:txXfrm>
        <a:off x="1340" y="2270254"/>
        <a:ext cx="1975857" cy="878158"/>
      </dsp:txXfrm>
    </dsp:sp>
    <dsp:sp modelId="{43A00172-4E3E-0D4F-A9C1-5C6DDF6AF78B}">
      <dsp:nvSpPr>
        <dsp:cNvPr id="0" name=""/>
        <dsp:cNvSpPr/>
      </dsp:nvSpPr>
      <dsp:spPr>
        <a:xfrm>
          <a:off x="1757657" y="2270254"/>
          <a:ext cx="2195396" cy="87815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WESTMONT</a:t>
          </a:r>
        </a:p>
        <a:p>
          <a:pPr marL="0" lvl="0" indent="0" algn="ctr" defTabSz="622300">
            <a:lnSpc>
              <a:spcPct val="90000"/>
            </a:lnSpc>
            <a:spcBef>
              <a:spcPct val="0"/>
            </a:spcBef>
            <a:spcAft>
              <a:spcPct val="35000"/>
            </a:spcAft>
            <a:buNone/>
          </a:pPr>
          <a:r>
            <a:rPr lang="en-US" sz="1400" kern="1200" dirty="0"/>
            <a:t>2020-21</a:t>
          </a:r>
        </a:p>
      </dsp:txBody>
      <dsp:txXfrm>
        <a:off x="2196736" y="2270254"/>
        <a:ext cx="1317238" cy="878158"/>
      </dsp:txXfrm>
    </dsp:sp>
    <dsp:sp modelId="{821D2323-671D-004B-A129-172D5F3737FB}">
      <dsp:nvSpPr>
        <dsp:cNvPr id="0" name=""/>
        <dsp:cNvSpPr/>
      </dsp:nvSpPr>
      <dsp:spPr>
        <a:xfrm>
          <a:off x="3513975" y="2270254"/>
          <a:ext cx="2195396" cy="87815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THOMAS MORE</a:t>
          </a:r>
        </a:p>
        <a:p>
          <a:pPr marL="0" lvl="0" indent="0" algn="ctr" defTabSz="622300">
            <a:lnSpc>
              <a:spcPct val="90000"/>
            </a:lnSpc>
            <a:spcBef>
              <a:spcPct val="0"/>
            </a:spcBef>
            <a:spcAft>
              <a:spcPct val="35000"/>
            </a:spcAft>
            <a:buNone/>
          </a:pPr>
          <a:r>
            <a:rPr lang="en-US" sz="1400" kern="1200" dirty="0"/>
            <a:t>2021-22</a:t>
          </a:r>
        </a:p>
      </dsp:txBody>
      <dsp:txXfrm>
        <a:off x="3953054" y="2270254"/>
        <a:ext cx="1317238" cy="878158"/>
      </dsp:txXfrm>
    </dsp:sp>
    <dsp:sp modelId="{B327F7CD-1295-AB44-9077-6D8058CB0471}">
      <dsp:nvSpPr>
        <dsp:cNvPr id="0" name=""/>
        <dsp:cNvSpPr/>
      </dsp:nvSpPr>
      <dsp:spPr>
        <a:xfrm>
          <a:off x="5270292" y="2270254"/>
          <a:ext cx="2195396" cy="87815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kern="1200" dirty="0"/>
            <a:t>CLARKE</a:t>
          </a:r>
        </a:p>
        <a:p>
          <a:pPr marL="0" lvl="0" indent="0" algn="ctr" defTabSz="622300">
            <a:lnSpc>
              <a:spcPct val="90000"/>
            </a:lnSpc>
            <a:spcBef>
              <a:spcPct val="0"/>
            </a:spcBef>
            <a:spcAft>
              <a:spcPct val="35000"/>
            </a:spcAft>
            <a:buNone/>
          </a:pPr>
          <a:r>
            <a:rPr lang="en-US" sz="1400" b="0" kern="1200" dirty="0"/>
            <a:t>2022-23</a:t>
          </a:r>
        </a:p>
      </dsp:txBody>
      <dsp:txXfrm>
        <a:off x="5709371" y="2270254"/>
        <a:ext cx="1317238" cy="878158"/>
      </dsp:txXfrm>
    </dsp:sp>
    <dsp:sp modelId="{611803CB-082C-4A4A-B2FC-536F4430E435}">
      <dsp:nvSpPr>
        <dsp:cNvPr id="0" name=""/>
        <dsp:cNvSpPr/>
      </dsp:nvSpPr>
      <dsp:spPr>
        <a:xfrm>
          <a:off x="7026610" y="2270254"/>
          <a:ext cx="2195396" cy="87815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DORDT</a:t>
          </a:r>
        </a:p>
        <a:p>
          <a:pPr marL="0" lvl="0" indent="0" algn="ctr" defTabSz="622300">
            <a:lnSpc>
              <a:spcPct val="90000"/>
            </a:lnSpc>
            <a:spcBef>
              <a:spcPct val="0"/>
            </a:spcBef>
            <a:spcAft>
              <a:spcPct val="35000"/>
            </a:spcAft>
            <a:buNone/>
          </a:pPr>
          <a:r>
            <a:rPr lang="en-US" sz="1400" kern="1200" dirty="0"/>
            <a:t>2023-24</a:t>
          </a:r>
        </a:p>
      </dsp:txBody>
      <dsp:txXfrm>
        <a:off x="7465689" y="2270254"/>
        <a:ext cx="1317238" cy="878158"/>
      </dsp:txXfrm>
    </dsp:sp>
    <dsp:sp modelId="{99A6E875-A560-A247-8C6C-047C2744DE30}">
      <dsp:nvSpPr>
        <dsp:cNvPr id="0" name=""/>
        <dsp:cNvSpPr/>
      </dsp:nvSpPr>
      <dsp:spPr>
        <a:xfrm>
          <a:off x="8782927" y="2270254"/>
          <a:ext cx="2195396" cy="87815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DORDT</a:t>
          </a:r>
        </a:p>
        <a:p>
          <a:pPr marL="0" lvl="0" indent="0" algn="ctr" defTabSz="622300">
            <a:lnSpc>
              <a:spcPct val="90000"/>
            </a:lnSpc>
            <a:spcBef>
              <a:spcPct val="0"/>
            </a:spcBef>
            <a:spcAft>
              <a:spcPct val="35000"/>
            </a:spcAft>
            <a:buNone/>
          </a:pPr>
          <a:r>
            <a:rPr lang="en-US" sz="1400" kern="1200" dirty="0"/>
            <a:t>2024-25</a:t>
          </a:r>
        </a:p>
      </dsp:txBody>
      <dsp:txXfrm>
        <a:off x="9222006" y="2270254"/>
        <a:ext cx="1317238" cy="87815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5A6BA-E9D6-AA44-B21E-7CA05E533D89}" type="datetimeFigureOut">
              <a:rPr lang="en-US" smtClean="0"/>
              <a:t>12/12/25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369BD-3D7D-CD47-9389-3BCE9342832B}" type="slidenum">
              <a:rPr lang="en-US" smtClean="0"/>
              <a:t>‹#›</a:t>
            </a:fld>
            <a:endParaRPr lang="en-US"/>
          </a:p>
        </p:txBody>
      </p:sp>
    </p:spTree>
    <p:extLst>
      <p:ext uri="{BB962C8B-B14F-4D97-AF65-F5344CB8AC3E}">
        <p14:creationId xmlns:p14="http://schemas.microsoft.com/office/powerpoint/2010/main" val="3864443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369BD-3D7D-CD47-9389-3BCE9342832B}" type="slidenum">
              <a:rPr lang="en-US" smtClean="0"/>
              <a:t>2</a:t>
            </a:fld>
            <a:endParaRPr lang="en-US"/>
          </a:p>
        </p:txBody>
      </p:sp>
    </p:spTree>
    <p:extLst>
      <p:ext uri="{BB962C8B-B14F-4D97-AF65-F5344CB8AC3E}">
        <p14:creationId xmlns:p14="http://schemas.microsoft.com/office/powerpoint/2010/main" val="2943343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Put another reason</a:t>
            </a:r>
          </a:p>
        </p:txBody>
      </p:sp>
      <p:sp>
        <p:nvSpPr>
          <p:cNvPr id="4" name="Slide Number Placeholder 3"/>
          <p:cNvSpPr>
            <a:spLocks noGrp="1"/>
          </p:cNvSpPr>
          <p:nvPr>
            <p:ph type="sldNum" sz="quarter" idx="5"/>
          </p:nvPr>
        </p:nvSpPr>
        <p:spPr/>
        <p:txBody>
          <a:bodyPr/>
          <a:lstStyle/>
          <a:p>
            <a:fld id="{BE7369BD-3D7D-CD47-9389-3BCE9342832B}" type="slidenum">
              <a:rPr lang="en-US" smtClean="0"/>
              <a:t>3</a:t>
            </a:fld>
            <a:endParaRPr lang="en-US"/>
          </a:p>
        </p:txBody>
      </p:sp>
    </p:spTree>
    <p:extLst>
      <p:ext uri="{BB962C8B-B14F-4D97-AF65-F5344CB8AC3E}">
        <p14:creationId xmlns:p14="http://schemas.microsoft.com/office/powerpoint/2010/main" val="341701058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12/12/25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12/12/25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12/12/25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12/12/25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12/12/25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12/12/25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12/12/25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athletics.westmont.edu/sports/womens-basketball/stats/2020-21" TargetMode="External"/><Relationship Id="rId7" Type="http://schemas.openxmlformats.org/officeDocument/2006/relationships/hyperlink" Target="https://www.basketball-/" TargetMode="External"/><Relationship Id="rId2" Type="http://schemas.openxmlformats.org/officeDocument/2006/relationships/hyperlink" Target="https://umwbulldogs.com/sports/womens-basketball/stats/2018-19" TargetMode="External"/><Relationship Id="rId1" Type="http://schemas.openxmlformats.org/officeDocument/2006/relationships/slideLayout" Target="../slideLayouts/slideLayout6.xml"/><Relationship Id="rId6" Type="http://schemas.openxmlformats.org/officeDocument/2006/relationships/hyperlink" Target="https://upikebears.com/sports/womens-basketball/stats/2018-19" TargetMode="External"/><Relationship Id="rId5" Type="http://schemas.openxmlformats.org/officeDocument/2006/relationships/hyperlink" Target="https://godordt.com/documents/2024/7/22/2023-24.pdf" TargetMode="External"/><Relationship Id="rId4" Type="http://schemas.openxmlformats.org/officeDocument/2006/relationships/hyperlink" Target="https://thomasmoresaints.com/sports/womens-basketball/stats/2021/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AD1B7-00F0-AB14-7F96-5477E86183FE}"/>
              </a:ext>
            </a:extLst>
          </p:cNvPr>
          <p:cNvSpPr>
            <a:spLocks noGrp="1"/>
          </p:cNvSpPr>
          <p:nvPr>
            <p:ph type="ctrTitle"/>
          </p:nvPr>
        </p:nvSpPr>
        <p:spPr/>
        <p:txBody>
          <a:bodyPr/>
          <a:lstStyle/>
          <a:p>
            <a:r>
              <a:rPr lang="en-US" sz="6600" b="1" dirty="0"/>
              <a:t>Predicting women’s basketball naia player efficiency</a:t>
            </a:r>
          </a:p>
        </p:txBody>
      </p:sp>
      <p:sp>
        <p:nvSpPr>
          <p:cNvPr id="3" name="Subtitle 2">
            <a:extLst>
              <a:ext uri="{FF2B5EF4-FFF2-40B4-BE49-F238E27FC236}">
                <a16:creationId xmlns:a16="http://schemas.microsoft.com/office/drawing/2014/main" id="{E701E8C5-3A3C-CCA5-5B58-B1FED82FA7B1}"/>
              </a:ext>
            </a:extLst>
          </p:cNvPr>
          <p:cNvSpPr>
            <a:spLocks noGrp="1"/>
          </p:cNvSpPr>
          <p:nvPr>
            <p:ph type="subTitle" idx="1"/>
          </p:nvPr>
        </p:nvSpPr>
        <p:spPr/>
        <p:txBody>
          <a:bodyPr/>
          <a:lstStyle/>
          <a:p>
            <a:r>
              <a:rPr lang="en-US" dirty="0"/>
              <a:t>Modeling the Championship Profile: A Six-Year Comparative Analysis of NAIA Champions vs. UPIKE Women's Basketball.</a:t>
            </a:r>
          </a:p>
        </p:txBody>
      </p:sp>
      <p:sp>
        <p:nvSpPr>
          <p:cNvPr id="4" name="TextBox 3">
            <a:extLst>
              <a:ext uri="{FF2B5EF4-FFF2-40B4-BE49-F238E27FC236}">
                <a16:creationId xmlns:a16="http://schemas.microsoft.com/office/drawing/2014/main" id="{C145A065-7F3B-A86D-DB62-B0D46C50763F}"/>
              </a:ext>
            </a:extLst>
          </p:cNvPr>
          <p:cNvSpPr txBox="1"/>
          <p:nvPr/>
        </p:nvSpPr>
        <p:spPr>
          <a:xfrm>
            <a:off x="1051560" y="5584273"/>
            <a:ext cx="2351093" cy="923330"/>
          </a:xfrm>
          <a:prstGeom prst="rect">
            <a:avLst/>
          </a:prstGeom>
          <a:noFill/>
        </p:spPr>
        <p:txBody>
          <a:bodyPr wrap="none" rtlCol="0">
            <a:spAutoFit/>
          </a:bodyPr>
          <a:lstStyle/>
          <a:p>
            <a:r>
              <a:rPr lang="en-US" dirty="0"/>
              <a:t>Magdalena Vicencio</a:t>
            </a:r>
          </a:p>
          <a:p>
            <a:r>
              <a:rPr lang="en-US" dirty="0"/>
              <a:t>MTH 106</a:t>
            </a:r>
          </a:p>
          <a:p>
            <a:r>
              <a:rPr lang="en-US" dirty="0"/>
              <a:t>Dr. Holcomb</a:t>
            </a:r>
          </a:p>
        </p:txBody>
      </p:sp>
    </p:spTree>
    <p:extLst>
      <p:ext uri="{BB962C8B-B14F-4D97-AF65-F5344CB8AC3E}">
        <p14:creationId xmlns:p14="http://schemas.microsoft.com/office/powerpoint/2010/main" val="1125524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DE37-E7EF-AD97-AD05-C853E4434ED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D86A24D-26A2-3153-FA75-E6AFA9C915C0}"/>
              </a:ext>
            </a:extLst>
          </p:cNvPr>
          <p:cNvSpPr txBox="1">
            <a:spLocks/>
          </p:cNvSpPr>
          <p:nvPr/>
        </p:nvSpPr>
        <p:spPr>
          <a:xfrm>
            <a:off x="300682" y="246450"/>
            <a:ext cx="11784226"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b="1" dirty="0"/>
              <a:t>feature SELECTION: THE CORRELATION MATRIX</a:t>
            </a:r>
            <a:endParaRPr lang="en-US" dirty="0"/>
          </a:p>
        </p:txBody>
      </p:sp>
      <p:pic>
        <p:nvPicPr>
          <p:cNvPr id="4" name="Picture 3" descr="A chart with red and blue squares&#10;&#10;AI-generated content may be incorrect.">
            <a:extLst>
              <a:ext uri="{FF2B5EF4-FFF2-40B4-BE49-F238E27FC236}">
                <a16:creationId xmlns:a16="http://schemas.microsoft.com/office/drawing/2014/main" id="{6B642F44-BB3A-BB18-5C88-5DA6FF95BFDE}"/>
              </a:ext>
            </a:extLst>
          </p:cNvPr>
          <p:cNvPicPr>
            <a:picLocks noChangeAspect="1"/>
          </p:cNvPicPr>
          <p:nvPr/>
        </p:nvPicPr>
        <p:blipFill>
          <a:blip r:embed="rId3"/>
          <a:stretch>
            <a:fillRect/>
          </a:stretch>
        </p:blipFill>
        <p:spPr>
          <a:xfrm>
            <a:off x="6531682" y="1992648"/>
            <a:ext cx="5373220" cy="3849220"/>
          </a:xfrm>
          <a:prstGeom prst="rect">
            <a:avLst/>
          </a:prstGeom>
        </p:spPr>
      </p:pic>
      <p:sp>
        <p:nvSpPr>
          <p:cNvPr id="5" name="TextBox 4">
            <a:extLst>
              <a:ext uri="{FF2B5EF4-FFF2-40B4-BE49-F238E27FC236}">
                <a16:creationId xmlns:a16="http://schemas.microsoft.com/office/drawing/2014/main" id="{39C852D6-50AE-D770-138F-80E7250F8F4B}"/>
              </a:ext>
            </a:extLst>
          </p:cNvPr>
          <p:cNvSpPr txBox="1"/>
          <p:nvPr/>
        </p:nvSpPr>
        <p:spPr>
          <a:xfrm>
            <a:off x="494270" y="1992648"/>
            <a:ext cx="5601730"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After analyzing 40 features I select 8 of them</a:t>
            </a:r>
          </a:p>
          <a:p>
            <a:pPr marL="285750" indent="-285750">
              <a:lnSpc>
                <a:spcPct val="150000"/>
              </a:lnSpc>
              <a:buFont typeface="Arial" panose="020B0604020202020204" pitchFamily="34" charset="0"/>
              <a:buChar char="•"/>
            </a:pPr>
            <a:r>
              <a:rPr lang="en-US" b="1" dirty="0">
                <a:ea typeface="Inter"/>
                <a:cs typeface="Inter"/>
                <a:sym typeface="Inter"/>
              </a:rPr>
              <a:t>eFG% (0.71)</a:t>
            </a:r>
            <a:r>
              <a:rPr lang="en-US" dirty="0">
                <a:ea typeface="Inter"/>
                <a:cs typeface="Inter"/>
                <a:sym typeface="Inter"/>
              </a:rPr>
              <a:t> and </a:t>
            </a:r>
            <a:r>
              <a:rPr lang="en-US" b="1" dirty="0">
                <a:ea typeface="Inter"/>
                <a:cs typeface="Inter"/>
                <a:sym typeface="Inter"/>
              </a:rPr>
              <a:t>TS% (0.69)</a:t>
            </a:r>
            <a:r>
              <a:rPr lang="en-US" dirty="0">
                <a:ea typeface="Inter"/>
                <a:cs typeface="Inter"/>
                <a:sym typeface="Inter"/>
              </a:rPr>
              <a:t> showed the strongest positive correlation with PEI_40.</a:t>
            </a:r>
          </a:p>
          <a:p>
            <a:pPr marL="285750" indent="-285750">
              <a:lnSpc>
                <a:spcPct val="150000"/>
              </a:lnSpc>
              <a:buFont typeface="Arial" panose="020B0604020202020204" pitchFamily="34" charset="0"/>
              <a:buChar char="•"/>
            </a:pPr>
            <a:r>
              <a:rPr lang="en-US" dirty="0">
                <a:ea typeface="Inter"/>
                <a:cs typeface="Inter"/>
                <a:sym typeface="Inter"/>
              </a:rPr>
              <a:t>I explicitly included </a:t>
            </a:r>
            <a:r>
              <a:rPr lang="en-US" b="1" dirty="0">
                <a:ea typeface="Inter"/>
                <a:cs typeface="Inter"/>
                <a:sym typeface="Inter"/>
              </a:rPr>
              <a:t>Turnover Rate</a:t>
            </a:r>
            <a:r>
              <a:rPr lang="en-US" dirty="0">
                <a:ea typeface="Inter"/>
                <a:cs typeface="Inter"/>
                <a:sym typeface="Inter"/>
              </a:rPr>
              <a:t> as a negative volume metric to penalize inefficient play.</a:t>
            </a:r>
          </a:p>
          <a:p>
            <a:pPr marL="285750" indent="-285750">
              <a:lnSpc>
                <a:spcPct val="150000"/>
              </a:lnSpc>
              <a:buFont typeface="Arial" panose="020B0604020202020204" pitchFamily="34" charset="0"/>
              <a:buChar char="•"/>
            </a:pPr>
            <a:r>
              <a:rPr lang="en-US" dirty="0">
                <a:ea typeface="Inter"/>
                <a:cs typeface="Inter"/>
                <a:sym typeface="Inter"/>
              </a:rPr>
              <a:t>The heatmap reveals strong clusters around shooting efficiency and usage, guiding our model inputs.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90284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0FCA2-21AC-D277-D2CE-F88F3ADC72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94EA1-3B24-468A-FFEA-835E02A3EF32}"/>
              </a:ext>
            </a:extLst>
          </p:cNvPr>
          <p:cNvSpPr>
            <a:spLocks noGrp="1"/>
          </p:cNvSpPr>
          <p:nvPr>
            <p:ph type="title"/>
          </p:nvPr>
        </p:nvSpPr>
        <p:spPr>
          <a:xfrm>
            <a:off x="1066800" y="733539"/>
            <a:ext cx="10058400" cy="1609344"/>
          </a:xfrm>
        </p:spPr>
        <p:txBody>
          <a:bodyPr>
            <a:normAutofit fontScale="90000"/>
          </a:bodyPr>
          <a:lstStyle/>
          <a:p>
            <a:r>
              <a:rPr lang="en-US" b="1" dirty="0"/>
              <a:t>Model Methodology: Linear Regression for Quantification</a:t>
            </a:r>
            <a:br>
              <a:rPr lang="en-US" dirty="0"/>
            </a:br>
            <a:endParaRPr lang="en-US" dirty="0"/>
          </a:p>
        </p:txBody>
      </p:sp>
      <p:sp>
        <p:nvSpPr>
          <p:cNvPr id="9" name="TextBox 8">
            <a:extLst>
              <a:ext uri="{FF2B5EF4-FFF2-40B4-BE49-F238E27FC236}">
                <a16:creationId xmlns:a16="http://schemas.microsoft.com/office/drawing/2014/main" id="{4A52C8AE-5E93-5DA8-E1A8-99AE2EB609D6}"/>
              </a:ext>
            </a:extLst>
          </p:cNvPr>
          <p:cNvSpPr txBox="1"/>
          <p:nvPr/>
        </p:nvSpPr>
        <p:spPr>
          <a:xfrm>
            <a:off x="302594" y="1927158"/>
            <a:ext cx="11089159" cy="5028300"/>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rgbClr val="000000"/>
                </a:solidFill>
                <a:effectLst/>
              </a:rPr>
              <a:t>My goal was simple: create an equation that uses my 8-input metrics (like eFG% and USG%) to predict a player’s PEI_40. I first started with a Standard Linear Regression model, but the 𝑅² and MSE results weren’t strong enough.</a:t>
            </a:r>
            <a:endParaRPr kumimoji="0" lang="en-US" altLang="en-US" sz="180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rgbClr val="000000"/>
                </a:solidFill>
                <a:effectLst/>
              </a:rPr>
              <a:t>So, I moved on to a Ridge Regression model. This ended up being exactly what I needed, because even though I had already reduced most of the multicollinearity when selecting features, some of the stats were still closely related. Ridge Regression helps with that by penalizing those highly correlated coefficients, which makes the model perform better and more reliably.</a:t>
            </a:r>
          </a:p>
          <a:p>
            <a:pPr marL="285750" indent="-285750" eaLnBrk="0" fontAlgn="base" hangingPunct="0">
              <a:lnSpc>
                <a:spcPct val="150000"/>
              </a:lnSpc>
              <a:spcBef>
                <a:spcPct val="0"/>
              </a:spcBef>
              <a:spcAft>
                <a:spcPct val="0"/>
              </a:spcAft>
              <a:buFont typeface="Arial" panose="020B0604020202020204" pitchFamily="34" charset="0"/>
              <a:buChar char="•"/>
            </a:pPr>
            <a:r>
              <a:rPr lang="en-US" altLang="en-US" dirty="0">
                <a:solidFill>
                  <a:srgbClr val="000000"/>
                </a:solidFill>
              </a:rPr>
              <a:t>By adjusting the alpha parameter—the amount of penalization—I was able to tune the model and get results that were both accurate and satisfactory.</a:t>
            </a:r>
          </a:p>
          <a:p>
            <a:pPr marL="285750" indent="-285750" eaLnBrk="0" fontAlgn="base" hangingPunct="0">
              <a:lnSpc>
                <a:spcPct val="150000"/>
              </a:lnSpc>
              <a:spcBef>
                <a:spcPct val="0"/>
              </a:spcBef>
              <a:spcAft>
                <a:spcPct val="0"/>
              </a:spcAft>
              <a:buFont typeface="Arial" panose="020B0604020202020204" pitchFamily="34" charset="0"/>
              <a:buChar char="•"/>
            </a:pPr>
            <a:r>
              <a:rPr lang="en-US" altLang="en-US" dirty="0">
                <a:solidFill>
                  <a:srgbClr val="000000"/>
                </a:solidFill>
              </a:rPr>
              <a:t>To further eliminate possible statistical noise, I filtered out players that played less than 100 minutes in their seasons</a:t>
            </a:r>
            <a:endParaRPr lang="en-US" altLang="en-US" dirty="0"/>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800" i="0" u="none" strike="noStrike" cap="none" normalizeH="0" baseline="0" dirty="0">
              <a:ln>
                <a:noFill/>
              </a:ln>
              <a:solidFill>
                <a:schemeClr val="tx1"/>
              </a:solidFill>
              <a:effectLst/>
            </a:endParaRPr>
          </a:p>
        </p:txBody>
      </p:sp>
      <p:sp>
        <p:nvSpPr>
          <p:cNvPr id="10" name="Rectangle 3">
            <a:extLst>
              <a:ext uri="{FF2B5EF4-FFF2-40B4-BE49-F238E27FC236}">
                <a16:creationId xmlns:a16="http://schemas.microsoft.com/office/drawing/2014/main" id="{0E9C7644-90F7-92C6-19AA-14B79D0B1A2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2975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C8D17-0C3F-0FBD-8A90-8058CE89C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9AF82-4EAD-6023-DA7F-62FBB1EAF8F1}"/>
              </a:ext>
            </a:extLst>
          </p:cNvPr>
          <p:cNvSpPr>
            <a:spLocks noGrp="1"/>
          </p:cNvSpPr>
          <p:nvPr>
            <p:ph type="title"/>
          </p:nvPr>
        </p:nvSpPr>
        <p:spPr>
          <a:xfrm>
            <a:off x="426015" y="-280974"/>
            <a:ext cx="10658691" cy="1822127"/>
          </a:xfrm>
        </p:spPr>
        <p:txBody>
          <a:bodyPr/>
          <a:lstStyle/>
          <a:p>
            <a:r>
              <a:rPr lang="en-US" b="1" dirty="0"/>
              <a:t>Model validation: r2 AND MSE</a:t>
            </a:r>
          </a:p>
        </p:txBody>
      </p:sp>
      <p:pic>
        <p:nvPicPr>
          <p:cNvPr id="3" name="Picture 2" descr="A graph with blue dots&#10;&#10;AI-generated content may be incorrect.">
            <a:extLst>
              <a:ext uri="{FF2B5EF4-FFF2-40B4-BE49-F238E27FC236}">
                <a16:creationId xmlns:a16="http://schemas.microsoft.com/office/drawing/2014/main" id="{3028C9B0-644C-F5E8-372A-A6EE6A7CF145}"/>
              </a:ext>
            </a:extLst>
          </p:cNvPr>
          <p:cNvPicPr>
            <a:picLocks noChangeAspect="1"/>
          </p:cNvPicPr>
          <p:nvPr/>
        </p:nvPicPr>
        <p:blipFill>
          <a:blip r:embed="rId2"/>
          <a:stretch>
            <a:fillRect/>
          </a:stretch>
        </p:blipFill>
        <p:spPr>
          <a:xfrm>
            <a:off x="378972" y="1051682"/>
            <a:ext cx="4477664" cy="4265165"/>
          </a:xfrm>
          <a:prstGeom prst="rect">
            <a:avLst/>
          </a:prstGeom>
        </p:spPr>
      </p:pic>
      <p:sp>
        <p:nvSpPr>
          <p:cNvPr id="4" name="Google Shape;153;p17">
            <a:extLst>
              <a:ext uri="{FF2B5EF4-FFF2-40B4-BE49-F238E27FC236}">
                <a16:creationId xmlns:a16="http://schemas.microsoft.com/office/drawing/2014/main" id="{9774580A-2596-8DD4-C9F8-38C2F4DCFD26}"/>
              </a:ext>
            </a:extLst>
          </p:cNvPr>
          <p:cNvSpPr txBox="1"/>
          <p:nvPr/>
        </p:nvSpPr>
        <p:spPr>
          <a:xfrm>
            <a:off x="-45162" y="6501770"/>
            <a:ext cx="5238750" cy="295466"/>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dirty="0">
                <a:ea typeface="Inter"/>
                <a:cs typeface="Inter"/>
                <a:sym typeface="Inter"/>
              </a:rPr>
              <a:t>Tight clustering along the diagonal indicates high accuracy.</a:t>
            </a:r>
            <a:endParaRPr dirty="0"/>
          </a:p>
        </p:txBody>
      </p:sp>
      <p:sp>
        <p:nvSpPr>
          <p:cNvPr id="5" name="Google Shape;157;p17">
            <a:extLst>
              <a:ext uri="{FF2B5EF4-FFF2-40B4-BE49-F238E27FC236}">
                <a16:creationId xmlns:a16="http://schemas.microsoft.com/office/drawing/2014/main" id="{A90904F8-F2A6-2425-24D5-80F58302C39C}"/>
              </a:ext>
            </a:extLst>
          </p:cNvPr>
          <p:cNvSpPr txBox="1"/>
          <p:nvPr/>
        </p:nvSpPr>
        <p:spPr>
          <a:xfrm>
            <a:off x="195428" y="5347380"/>
            <a:ext cx="4757571" cy="1871282"/>
          </a:xfrm>
          <a:prstGeom prst="rect">
            <a:avLst/>
          </a:prstGeom>
          <a:noFill/>
          <a:ln>
            <a:noFill/>
          </a:ln>
        </p:spPr>
        <p:txBody>
          <a:bodyPr spcFirstLastPara="1" wrap="square" lIns="0" tIns="0" rIns="0" bIns="0" anchor="t" anchorCtr="0">
            <a:spAutoFit/>
          </a:bodyPr>
          <a:lstStyle/>
          <a:p>
            <a:pPr marL="285750" marR="0" lvl="0" indent="-285750" algn="l" rtl="0">
              <a:lnSpc>
                <a:spcPct val="160000"/>
              </a:lnSpc>
              <a:spcBef>
                <a:spcPts val="0"/>
              </a:spcBef>
              <a:spcAft>
                <a:spcPts val="0"/>
              </a:spcAft>
              <a:buFont typeface="Arial" panose="020B0604020202020204" pitchFamily="34" charset="0"/>
              <a:buChar char="•"/>
            </a:pPr>
            <a:r>
              <a:rPr lang="en-US" sz="1200" b="0" i="0" u="none" strike="noStrike" cap="none" dirty="0">
                <a:ea typeface="Inter"/>
                <a:cs typeface="Inter"/>
                <a:sym typeface="Inter"/>
              </a:rPr>
              <a:t>Our Ridge Regression model explains </a:t>
            </a:r>
            <a:r>
              <a:rPr lang="en-US" sz="1200" b="1" i="0" u="none" strike="noStrike" cap="none" dirty="0">
                <a:ea typeface="Inter"/>
                <a:cs typeface="Inter"/>
                <a:sym typeface="Inter"/>
              </a:rPr>
              <a:t>93.3%</a:t>
            </a:r>
            <a:r>
              <a:rPr lang="en-US" sz="1200" b="0" i="0" u="none" strike="noStrike" cap="none" dirty="0">
                <a:ea typeface="Inter"/>
                <a:cs typeface="Inter"/>
                <a:sym typeface="Inter"/>
              </a:rPr>
              <a:t> of the variance in player efficiency. </a:t>
            </a:r>
            <a:r>
              <a:rPr lang="en-US" sz="1200" dirty="0">
                <a:ea typeface="Inter"/>
                <a:cs typeface="Inter"/>
                <a:sym typeface="Inter"/>
              </a:rPr>
              <a:t>Which was a very good result for the amount of heterogenous data that I gathered (13 different teams across 6 years)</a:t>
            </a:r>
          </a:p>
          <a:p>
            <a:pPr marL="285750" marR="0" lvl="0" indent="-285750" algn="l" rtl="0">
              <a:lnSpc>
                <a:spcPct val="160000"/>
              </a:lnSpc>
              <a:spcBef>
                <a:spcPts val="0"/>
              </a:spcBef>
              <a:spcAft>
                <a:spcPts val="0"/>
              </a:spcAft>
              <a:buFont typeface="Arial" panose="020B0604020202020204" pitchFamily="34" charset="0"/>
              <a:buChar char="•"/>
            </a:pPr>
            <a:endParaRPr lang="en-US" sz="1400" dirty="0"/>
          </a:p>
          <a:p>
            <a:pPr marR="0" lvl="0" algn="l" rtl="0">
              <a:lnSpc>
                <a:spcPct val="160000"/>
              </a:lnSpc>
              <a:spcBef>
                <a:spcPts val="0"/>
              </a:spcBef>
              <a:spcAft>
                <a:spcPts val="0"/>
              </a:spcAft>
            </a:pPr>
            <a:endParaRPr sz="1400" dirty="0"/>
          </a:p>
        </p:txBody>
      </p:sp>
      <p:pic>
        <p:nvPicPr>
          <p:cNvPr id="7" name="Picture 6" descr="A graph with dots and lines&#10;&#10;AI-generated content may be incorrect.">
            <a:extLst>
              <a:ext uri="{FF2B5EF4-FFF2-40B4-BE49-F238E27FC236}">
                <a16:creationId xmlns:a16="http://schemas.microsoft.com/office/drawing/2014/main" id="{7B89D59E-8E76-5A85-383B-ED29DB277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277" y="1370474"/>
            <a:ext cx="5350463" cy="3250121"/>
          </a:xfrm>
          <a:prstGeom prst="rect">
            <a:avLst/>
          </a:prstGeom>
        </p:spPr>
      </p:pic>
      <p:sp>
        <p:nvSpPr>
          <p:cNvPr id="9" name="TextBox 8">
            <a:extLst>
              <a:ext uri="{FF2B5EF4-FFF2-40B4-BE49-F238E27FC236}">
                <a16:creationId xmlns:a16="http://schemas.microsoft.com/office/drawing/2014/main" id="{298A28CD-2BB5-0979-8D4E-819C5ED211FE}"/>
              </a:ext>
            </a:extLst>
          </p:cNvPr>
          <p:cNvSpPr txBox="1"/>
          <p:nvPr/>
        </p:nvSpPr>
        <p:spPr>
          <a:xfrm>
            <a:off x="5404171" y="5072700"/>
            <a:ext cx="6117770" cy="829651"/>
          </a:xfrm>
          <a:prstGeom prst="rect">
            <a:avLst/>
          </a:prstGeom>
          <a:noFill/>
        </p:spPr>
        <p:txBody>
          <a:bodyPr wrap="square">
            <a:spAutoFit/>
          </a:bodyPr>
          <a:lstStyle/>
          <a:p>
            <a:pPr marL="285750" indent="-285750">
              <a:lnSpc>
                <a:spcPct val="160000"/>
              </a:lnSpc>
              <a:buFont typeface="Arial" panose="020B0604020202020204" pitchFamily="34" charset="0"/>
              <a:buChar char="•"/>
            </a:pPr>
            <a:r>
              <a:rPr lang="en-US" sz="1600" b="1" dirty="0">
                <a:ea typeface="Inter"/>
                <a:cs typeface="Inter"/>
                <a:sym typeface="Inter"/>
              </a:rPr>
              <a:t>Residual Analysis:</a:t>
            </a:r>
            <a:r>
              <a:rPr lang="en-US" sz="1600" dirty="0">
                <a:ea typeface="Inter"/>
                <a:cs typeface="Inter"/>
                <a:sym typeface="Inter"/>
              </a:rPr>
              <a:t> Errors are randomly distributed (MSE = 3.99), confirming the model is unbiased.</a:t>
            </a:r>
            <a:endParaRPr lang="en-US" sz="1600" dirty="0"/>
          </a:p>
        </p:txBody>
      </p:sp>
    </p:spTree>
    <p:extLst>
      <p:ext uri="{BB962C8B-B14F-4D97-AF65-F5344CB8AC3E}">
        <p14:creationId xmlns:p14="http://schemas.microsoft.com/office/powerpoint/2010/main" val="189582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7A1CD-7D0B-6FC5-9C13-0B5F957C1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0EF19A-D58D-F0EF-07FF-4DE66451AE36}"/>
              </a:ext>
            </a:extLst>
          </p:cNvPr>
          <p:cNvSpPr>
            <a:spLocks noGrp="1"/>
          </p:cNvSpPr>
          <p:nvPr>
            <p:ph type="title"/>
          </p:nvPr>
        </p:nvSpPr>
        <p:spPr/>
        <p:txBody>
          <a:bodyPr>
            <a:normAutofit fontScale="90000"/>
          </a:bodyPr>
          <a:lstStyle/>
          <a:p>
            <a:r>
              <a:rPr lang="en-US" b="1" dirty="0"/>
              <a:t>The Championship Blueprint: Mathematical Weights of Success</a:t>
            </a:r>
            <a:br>
              <a:rPr lang="en-US" dirty="0"/>
            </a:br>
            <a:endParaRPr lang="en-US" dirty="0"/>
          </a:p>
        </p:txBody>
      </p:sp>
      <p:sp>
        <p:nvSpPr>
          <p:cNvPr id="3" name="TextBox 2">
            <a:extLst>
              <a:ext uri="{FF2B5EF4-FFF2-40B4-BE49-F238E27FC236}">
                <a16:creationId xmlns:a16="http://schemas.microsoft.com/office/drawing/2014/main" id="{B0D1CE11-0030-FC46-36FA-E9CFE618F7AC}"/>
              </a:ext>
            </a:extLst>
          </p:cNvPr>
          <p:cNvSpPr txBox="1"/>
          <p:nvPr/>
        </p:nvSpPr>
        <p:spPr>
          <a:xfrm>
            <a:off x="811407" y="1783774"/>
            <a:ext cx="10259267" cy="923330"/>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solidFill>
                  <a:srgbClr val="000000"/>
                </a:solidFill>
              </a:rPr>
              <a:t>With my analysis and correlation study, I was able to identify which features—out of the 8 I selected—ended up being the most important when predicting efficiency.</a:t>
            </a:r>
            <a:endParaRPr lang="en-US" altLang="en-US" dirty="0"/>
          </a:p>
          <a:p>
            <a:pPr marL="285750" indent="-285750">
              <a:buFont typeface="Arial" panose="020B0604020202020204" pitchFamily="34" charset="0"/>
              <a:buChar char="•"/>
            </a:pPr>
            <a:endParaRPr lang="en-US" dirty="0"/>
          </a:p>
        </p:txBody>
      </p:sp>
      <p:sp>
        <p:nvSpPr>
          <p:cNvPr id="4" name="Rectangle 1">
            <a:extLst>
              <a:ext uri="{FF2B5EF4-FFF2-40B4-BE49-F238E27FC236}">
                <a16:creationId xmlns:a16="http://schemas.microsoft.com/office/drawing/2014/main" id="{E60AA51B-941D-BF33-C48E-786040945F9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graph showing a number of green squares&#10;&#10;AI-generated content may be incorrect.">
            <a:extLst>
              <a:ext uri="{FF2B5EF4-FFF2-40B4-BE49-F238E27FC236}">
                <a16:creationId xmlns:a16="http://schemas.microsoft.com/office/drawing/2014/main" id="{DF7F4D02-CD33-6593-0334-D93B50D0588F}"/>
              </a:ext>
            </a:extLst>
          </p:cNvPr>
          <p:cNvPicPr>
            <a:picLocks noChangeAspect="1"/>
          </p:cNvPicPr>
          <p:nvPr/>
        </p:nvPicPr>
        <p:blipFill>
          <a:blip r:embed="rId2"/>
          <a:stretch>
            <a:fillRect/>
          </a:stretch>
        </p:blipFill>
        <p:spPr>
          <a:xfrm>
            <a:off x="184731" y="2707104"/>
            <a:ext cx="6066230" cy="2771776"/>
          </a:xfrm>
          <a:prstGeom prst="rect">
            <a:avLst/>
          </a:prstGeom>
        </p:spPr>
      </p:pic>
      <p:sp>
        <p:nvSpPr>
          <p:cNvPr id="7" name="TextBox 6">
            <a:extLst>
              <a:ext uri="{FF2B5EF4-FFF2-40B4-BE49-F238E27FC236}">
                <a16:creationId xmlns:a16="http://schemas.microsoft.com/office/drawing/2014/main" id="{D443EE2A-6428-463D-13FC-13667B991B35}"/>
              </a:ext>
            </a:extLst>
          </p:cNvPr>
          <p:cNvSpPr txBox="1"/>
          <p:nvPr/>
        </p:nvSpPr>
        <p:spPr>
          <a:xfrm>
            <a:off x="6250960" y="2503354"/>
            <a:ext cx="5756309" cy="5557099"/>
          </a:xfrm>
          <a:prstGeom prst="rect">
            <a:avLst/>
          </a:prstGeom>
          <a:noFill/>
        </p:spPr>
        <p:txBody>
          <a:bodyPr wrap="square">
            <a:spAutoFit/>
          </a:bodyPr>
          <a:lstStyle/>
          <a:p>
            <a:pPr marL="285750" marR="0" lvl="0" indent="-285750" algn="l" rtl="0">
              <a:lnSpc>
                <a:spcPct val="160000"/>
              </a:lnSpc>
              <a:spcBef>
                <a:spcPts val="0"/>
              </a:spcBef>
              <a:spcAft>
                <a:spcPts val="0"/>
              </a:spcAft>
              <a:buFont typeface="Arial" panose="020B0604020202020204" pitchFamily="34" charset="0"/>
              <a:buChar char="•"/>
            </a:pPr>
            <a:r>
              <a:rPr lang="en-US" sz="1600" b="1" i="0" u="none" strike="noStrike" cap="none" dirty="0">
                <a:solidFill>
                  <a:srgbClr val="22C55E"/>
                </a:solidFill>
                <a:ea typeface="Inter"/>
                <a:cs typeface="Inter"/>
                <a:sym typeface="Inter"/>
              </a:rPr>
              <a:t>USG% (+4.39):</a:t>
            </a:r>
            <a:r>
              <a:rPr lang="en-US" sz="1600" b="0" i="0" u="none" strike="noStrike" cap="none" dirty="0">
                <a:solidFill>
                  <a:srgbClr val="CBD5E1"/>
                </a:solidFill>
                <a:ea typeface="Inter"/>
                <a:cs typeface="Inter"/>
                <a:sym typeface="Inter"/>
              </a:rPr>
              <a:t> </a:t>
            </a:r>
            <a:r>
              <a:rPr lang="en-US" sz="1600" b="0" i="0" u="none" strike="noStrike" cap="none" dirty="0">
                <a:ea typeface="Inter"/>
                <a:cs typeface="Inter"/>
                <a:sym typeface="Inter"/>
              </a:rPr>
              <a:t>The single biggest driver.  To be able to succeed in the NAIA, teams need players who actively demand the ball </a:t>
            </a:r>
            <a:r>
              <a:rPr lang="en-US" sz="1600" b="0" i="1" u="none" strike="noStrike" cap="none" dirty="0">
                <a:ea typeface="Inter"/>
                <a:cs typeface="Inter"/>
                <a:sym typeface="Inter"/>
              </a:rPr>
              <a:t>and</a:t>
            </a:r>
            <a:r>
              <a:rPr lang="en-US" sz="1600" b="0" i="0" u="none" strike="noStrike" cap="none" dirty="0">
                <a:ea typeface="Inter"/>
                <a:cs typeface="Inter"/>
                <a:sym typeface="Inter"/>
              </a:rPr>
              <a:t> produce when they get it.</a:t>
            </a:r>
          </a:p>
          <a:p>
            <a:pPr marL="285750" indent="-285750">
              <a:lnSpc>
                <a:spcPct val="160000"/>
              </a:lnSpc>
              <a:buFont typeface="Arial" panose="020B0604020202020204" pitchFamily="34" charset="0"/>
              <a:buChar char="•"/>
            </a:pPr>
            <a:r>
              <a:rPr lang="en-US" sz="1600" b="1" dirty="0">
                <a:solidFill>
                  <a:srgbClr val="22C55E"/>
                </a:solidFill>
                <a:ea typeface="Inter"/>
                <a:cs typeface="Inter"/>
                <a:sym typeface="Inter"/>
              </a:rPr>
              <a:t>Rebounding (+3.09):</a:t>
            </a:r>
            <a:r>
              <a:rPr lang="en-US" altLang="en-US" sz="1600" dirty="0">
                <a:solidFill>
                  <a:srgbClr val="000000"/>
                </a:solidFill>
              </a:rPr>
              <a:t>Board work is seriously undervalued. Players who rebound at a high rate make a strong contribution to PEI, and it really shows in the model. This suggests that recruiting taller players—or players who are simply strong rebounders—should be a major priority, especially in a league where height is not very common.</a:t>
            </a:r>
            <a:endParaRPr lang="en-US" altLang="en-US" sz="1600" dirty="0"/>
          </a:p>
          <a:p>
            <a:pPr marL="285750" indent="-285750">
              <a:lnSpc>
                <a:spcPct val="160000"/>
              </a:lnSpc>
              <a:buFont typeface="Arial" panose="020B0604020202020204" pitchFamily="34" charset="0"/>
              <a:buChar char="•"/>
            </a:pPr>
            <a:endParaRPr lang="en-US" sz="1600" dirty="0">
              <a:ea typeface="Inter"/>
              <a:cs typeface="Inter"/>
              <a:sym typeface="Inter"/>
            </a:endParaRPr>
          </a:p>
          <a:p>
            <a:pPr marL="285750" indent="-285750">
              <a:lnSpc>
                <a:spcPct val="160000"/>
              </a:lnSpc>
              <a:buFont typeface="Arial" panose="020B0604020202020204" pitchFamily="34" charset="0"/>
              <a:buChar char="•"/>
            </a:pPr>
            <a:endParaRPr lang="en-US" sz="1600" dirty="0"/>
          </a:p>
          <a:p>
            <a:pPr marL="285750" indent="-285750">
              <a:lnSpc>
                <a:spcPct val="160000"/>
              </a:lnSpc>
              <a:buFont typeface="Arial" panose="020B0604020202020204" pitchFamily="34" charset="0"/>
              <a:buChar char="•"/>
            </a:pPr>
            <a:endParaRPr lang="en-US" sz="1600" dirty="0"/>
          </a:p>
          <a:p>
            <a:pPr marL="285750" marR="0" lvl="0" indent="-285750" algn="l" rtl="0">
              <a:lnSpc>
                <a:spcPct val="160000"/>
              </a:lnSpc>
              <a:spcBef>
                <a:spcPts val="0"/>
              </a:spcBef>
              <a:spcAft>
                <a:spcPts val="0"/>
              </a:spcAft>
              <a:buFont typeface="Arial" panose="020B0604020202020204" pitchFamily="34" charset="0"/>
              <a:buChar char="•"/>
            </a:pPr>
            <a:endParaRPr lang="en-US" sz="1600" dirty="0"/>
          </a:p>
        </p:txBody>
      </p:sp>
      <p:sp>
        <p:nvSpPr>
          <p:cNvPr id="8" name="Rectangle 2">
            <a:extLst>
              <a:ext uri="{FF2B5EF4-FFF2-40B4-BE49-F238E27FC236}">
                <a16:creationId xmlns:a16="http://schemas.microsoft.com/office/drawing/2014/main" id="{08ED2C46-9E80-728D-CDB5-B81791D867A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509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4816A-CD33-6DE1-FAB3-468D1CD18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80759-D059-0848-F437-AB944E6EEEE6}"/>
              </a:ext>
            </a:extLst>
          </p:cNvPr>
          <p:cNvSpPr>
            <a:spLocks noGrp="1"/>
          </p:cNvSpPr>
          <p:nvPr>
            <p:ph type="title"/>
          </p:nvPr>
        </p:nvSpPr>
        <p:spPr/>
        <p:txBody>
          <a:bodyPr>
            <a:normAutofit fontScale="90000"/>
          </a:bodyPr>
          <a:lstStyle/>
          <a:p>
            <a:r>
              <a:rPr lang="en-US" b="1" dirty="0"/>
              <a:t>The Championship Blueprint: Mathematical Weights of Success</a:t>
            </a:r>
            <a:br>
              <a:rPr lang="en-US" dirty="0"/>
            </a:br>
            <a:endParaRPr lang="en-US" dirty="0"/>
          </a:p>
        </p:txBody>
      </p:sp>
      <p:sp>
        <p:nvSpPr>
          <p:cNvPr id="4" name="Rectangle 1">
            <a:extLst>
              <a:ext uri="{FF2B5EF4-FFF2-40B4-BE49-F238E27FC236}">
                <a16:creationId xmlns:a16="http://schemas.microsoft.com/office/drawing/2014/main" id="{DA7E4C14-1D88-87E0-BD41-B21371F4BCCA}"/>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graph showing a number of green squares&#10;&#10;AI-generated content may be incorrect.">
            <a:extLst>
              <a:ext uri="{FF2B5EF4-FFF2-40B4-BE49-F238E27FC236}">
                <a16:creationId xmlns:a16="http://schemas.microsoft.com/office/drawing/2014/main" id="{4927C083-B57B-771A-4534-71A2351CE424}"/>
              </a:ext>
            </a:extLst>
          </p:cNvPr>
          <p:cNvPicPr>
            <a:picLocks noChangeAspect="1"/>
          </p:cNvPicPr>
          <p:nvPr/>
        </p:nvPicPr>
        <p:blipFill>
          <a:blip r:embed="rId2"/>
          <a:stretch>
            <a:fillRect/>
          </a:stretch>
        </p:blipFill>
        <p:spPr>
          <a:xfrm>
            <a:off x="184731" y="2307859"/>
            <a:ext cx="6066230" cy="2771776"/>
          </a:xfrm>
          <a:prstGeom prst="rect">
            <a:avLst/>
          </a:prstGeom>
        </p:spPr>
      </p:pic>
      <p:sp>
        <p:nvSpPr>
          <p:cNvPr id="7" name="TextBox 6">
            <a:extLst>
              <a:ext uri="{FF2B5EF4-FFF2-40B4-BE49-F238E27FC236}">
                <a16:creationId xmlns:a16="http://schemas.microsoft.com/office/drawing/2014/main" id="{199005D2-CA96-7F1C-348B-A2957F1E1F26}"/>
              </a:ext>
            </a:extLst>
          </p:cNvPr>
          <p:cNvSpPr txBox="1"/>
          <p:nvPr/>
        </p:nvSpPr>
        <p:spPr>
          <a:xfrm>
            <a:off x="6250960" y="1788498"/>
            <a:ext cx="5223701" cy="4966168"/>
          </a:xfrm>
          <a:prstGeom prst="rect">
            <a:avLst/>
          </a:prstGeom>
          <a:noFill/>
        </p:spPr>
        <p:txBody>
          <a:bodyPr wrap="square">
            <a:spAutoFit/>
          </a:bodyPr>
          <a:lstStyle/>
          <a:p>
            <a:pPr marL="285750" indent="-285750">
              <a:lnSpc>
                <a:spcPct val="160000"/>
              </a:lnSpc>
              <a:buFont typeface="Arial" panose="020B0604020202020204" pitchFamily="34" charset="0"/>
              <a:buChar char="•"/>
            </a:pPr>
            <a:r>
              <a:rPr lang="en-US" sz="1600" b="1" dirty="0">
                <a:solidFill>
                  <a:srgbClr val="EF4444"/>
                </a:solidFill>
                <a:ea typeface="Inter"/>
                <a:cs typeface="Inter"/>
                <a:sym typeface="Inter"/>
              </a:rPr>
              <a:t>Turnovers (-2.76):</a:t>
            </a:r>
            <a:r>
              <a:rPr lang="en-US" sz="1600" dirty="0">
                <a:solidFill>
                  <a:srgbClr val="CBD5E1"/>
                </a:solidFill>
                <a:ea typeface="Inter"/>
                <a:cs typeface="Inter"/>
                <a:sym typeface="Inter"/>
              </a:rPr>
              <a:t> </a:t>
            </a:r>
            <a:r>
              <a:rPr lang="en-US" sz="1600" dirty="0">
                <a:ea typeface="Inter"/>
                <a:cs typeface="Inter"/>
                <a:sym typeface="Inter"/>
              </a:rPr>
              <a:t>As expected, high turnovers negate high scoring.</a:t>
            </a:r>
          </a:p>
          <a:p>
            <a:pPr marL="285750" lvl="0" indent="-285750" eaLnBrk="0" fontAlgn="base" hangingPunct="0">
              <a:spcBef>
                <a:spcPct val="0"/>
              </a:spcBef>
              <a:spcAft>
                <a:spcPct val="0"/>
              </a:spcAft>
              <a:buFont typeface="Arial" panose="020B0604020202020204" pitchFamily="34" charset="0"/>
              <a:buChar char="•"/>
            </a:pPr>
            <a:r>
              <a:rPr lang="en-US" sz="1600" b="1" dirty="0">
                <a:solidFill>
                  <a:srgbClr val="EF4444"/>
                </a:solidFill>
                <a:ea typeface="Inter"/>
                <a:cs typeface="Inter"/>
                <a:sym typeface="Inter"/>
              </a:rPr>
              <a:t>PTS_AVG (-0.90): </a:t>
            </a:r>
            <a:r>
              <a:rPr lang="en-US" altLang="en-US" sz="1600" dirty="0">
                <a:solidFill>
                  <a:srgbClr val="000000"/>
                </a:solidFill>
              </a:rPr>
              <a:t>This was one of my biggest discoveries in the entire project. I originally assumed that having a higher volume in a positive statistic automatically meant a player was better. But I learned that it’s not the volume itself—it’s the volume relative to how many attempts it took to get there.</a:t>
            </a:r>
            <a:endParaRPr lang="en-US" altLang="en-US" sz="1600" dirty="0"/>
          </a:p>
          <a:p>
            <a:pPr lvl="0" eaLnBrk="0" fontAlgn="base" hangingPunct="0">
              <a:spcBef>
                <a:spcPct val="0"/>
              </a:spcBef>
              <a:spcAft>
                <a:spcPct val="0"/>
              </a:spcAft>
            </a:pPr>
            <a:r>
              <a:rPr lang="en-US" altLang="en-US" sz="1600" dirty="0">
                <a:solidFill>
                  <a:srgbClr val="000000"/>
                </a:solidFill>
              </a:rPr>
              <a:t>      With that in mind, efficiency stats like USG% and     eFG% ended up being much stronger predictors of success than simple volume stats like average points. (Afterward, I looked into it more and realized this is actually well-known at the NBA level.)</a:t>
            </a:r>
            <a:endParaRPr lang="en-US" altLang="en-US" sz="1600" dirty="0"/>
          </a:p>
          <a:p>
            <a:pPr marL="285750" indent="-285750">
              <a:lnSpc>
                <a:spcPct val="160000"/>
              </a:lnSpc>
              <a:buFont typeface="Arial" panose="020B0604020202020204" pitchFamily="34" charset="0"/>
              <a:buChar char="•"/>
            </a:pPr>
            <a:endParaRPr lang="en-US" sz="1600" dirty="0"/>
          </a:p>
          <a:p>
            <a:pPr marL="285750" indent="-285750">
              <a:lnSpc>
                <a:spcPct val="160000"/>
              </a:lnSpc>
              <a:buFont typeface="Arial" panose="020B0604020202020204" pitchFamily="34" charset="0"/>
              <a:buChar char="•"/>
            </a:pPr>
            <a:endParaRPr lang="en-US" sz="1600" dirty="0"/>
          </a:p>
          <a:p>
            <a:pPr marL="285750" marR="0" lvl="0" indent="-285750" algn="l" rtl="0">
              <a:lnSpc>
                <a:spcPct val="160000"/>
              </a:lnSpc>
              <a:spcBef>
                <a:spcPts val="0"/>
              </a:spcBef>
              <a:spcAft>
                <a:spcPts val="0"/>
              </a:spcAft>
              <a:buFont typeface="Arial" panose="020B0604020202020204" pitchFamily="34" charset="0"/>
              <a:buChar char="•"/>
            </a:pPr>
            <a:endParaRPr lang="en-US" sz="1600" dirty="0"/>
          </a:p>
        </p:txBody>
      </p:sp>
      <p:sp>
        <p:nvSpPr>
          <p:cNvPr id="8" name="Rectangle 2">
            <a:extLst>
              <a:ext uri="{FF2B5EF4-FFF2-40B4-BE49-F238E27FC236}">
                <a16:creationId xmlns:a16="http://schemas.microsoft.com/office/drawing/2014/main" id="{881C6580-BFAE-E348-830F-5E19CE767EA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DB671272-02F1-3B1B-BA1C-F38A7ED831E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13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5E2E4-1A3B-E896-6AFA-E26B68181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A49835-6F26-542B-7A14-355526FF8A62}"/>
              </a:ext>
            </a:extLst>
          </p:cNvPr>
          <p:cNvSpPr>
            <a:spLocks noGrp="1"/>
          </p:cNvSpPr>
          <p:nvPr>
            <p:ph type="title"/>
          </p:nvPr>
        </p:nvSpPr>
        <p:spPr>
          <a:xfrm>
            <a:off x="181205" y="484632"/>
            <a:ext cx="11757509" cy="1609344"/>
          </a:xfrm>
        </p:spPr>
        <p:txBody>
          <a:bodyPr>
            <a:normAutofit fontScale="90000"/>
          </a:bodyPr>
          <a:lstStyle/>
          <a:p>
            <a:r>
              <a:rPr lang="en-US" b="1" dirty="0"/>
              <a:t>IMPLEMENTING THE MODEL IN ORDER TO PREDICT NAIA PLAYER EFFIC</a:t>
            </a:r>
            <a:br>
              <a:rPr lang="en-US" dirty="0"/>
            </a:br>
            <a:endParaRPr lang="en-US" dirty="0"/>
          </a:p>
        </p:txBody>
      </p:sp>
      <p:sp>
        <p:nvSpPr>
          <p:cNvPr id="4" name="Rectangle 1">
            <a:extLst>
              <a:ext uri="{FF2B5EF4-FFF2-40B4-BE49-F238E27FC236}">
                <a16:creationId xmlns:a16="http://schemas.microsoft.com/office/drawing/2014/main" id="{8C10F3E5-8028-A582-3C84-CB38B9B10252}"/>
              </a:ext>
            </a:extLst>
          </p:cNvPr>
          <p:cNvSpPr>
            <a:spLocks noChangeArrowheads="1"/>
          </p:cNvSpPr>
          <p:nvPr/>
        </p:nvSpPr>
        <p:spPr bwMode="auto">
          <a:xfrm>
            <a:off x="253286" y="1520734"/>
            <a:ext cx="1142785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rPr>
              <a:t>To test the validity of my model—and to see if it could actually be used as a tool to help grow our UPIKE women’s basketball team—I created two deliverables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rPr>
              <a:t>Deliverable 1:</a:t>
            </a:r>
            <a:r>
              <a:rPr kumimoji="0" lang="en-US" altLang="en-US" sz="1800" b="0" i="0" u="none" strike="noStrike" cap="none" normalizeH="0" baseline="0" dirty="0">
                <a:ln>
                  <a:noFill/>
                </a:ln>
                <a:solidFill>
                  <a:srgbClr val="000000"/>
                </a:solidFill>
                <a:effectLst/>
              </a:rPr>
              <a:t> A tool that allows our coach to calculate each player’s PEI_40 and see how it would change if a player increased or decreased their performance in any of the 8 selected modeling features. I called it the ‘What if’ Engine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rPr>
              <a:t>Deliverable 2:</a:t>
            </a:r>
            <a:r>
              <a:rPr kumimoji="0" lang="en-US" altLang="en-US" sz="1800" b="0" i="0" u="none" strike="noStrike" cap="none" normalizeH="0" baseline="0" dirty="0">
                <a:ln>
                  <a:noFill/>
                </a:ln>
                <a:solidFill>
                  <a:srgbClr val="000000"/>
                </a:solidFill>
                <a:effectLst/>
              </a:rPr>
              <a:t> Building on Deliverable 1, I developed a lineup-optimization program that calculates the highest possible combined PEI_40, helping identify the most efficient lineup for the team.</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CHALLENGES</a:t>
            </a:r>
          </a:p>
        </p:txBody>
      </p:sp>
      <p:sp>
        <p:nvSpPr>
          <p:cNvPr id="5" name="Rectangle 4">
            <a:extLst>
              <a:ext uri="{FF2B5EF4-FFF2-40B4-BE49-F238E27FC236}">
                <a16:creationId xmlns:a16="http://schemas.microsoft.com/office/drawing/2014/main" id="{6EE3EAEE-2C92-A2BF-D67A-E80D5C5A2046}"/>
              </a:ext>
            </a:extLst>
          </p:cNvPr>
          <p:cNvSpPr/>
          <p:nvPr/>
        </p:nvSpPr>
        <p:spPr>
          <a:xfrm>
            <a:off x="2981458" y="4097623"/>
            <a:ext cx="8062175" cy="22022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
            <a:extLst>
              <a:ext uri="{FF2B5EF4-FFF2-40B4-BE49-F238E27FC236}">
                <a16:creationId xmlns:a16="http://schemas.microsoft.com/office/drawing/2014/main" id="{9B40FE33-F3FB-A16E-60B9-A08FF99D176E}"/>
              </a:ext>
            </a:extLst>
          </p:cNvPr>
          <p:cNvSpPr>
            <a:spLocks noChangeArrowheads="1"/>
          </p:cNvSpPr>
          <p:nvPr/>
        </p:nvSpPr>
        <p:spPr bwMode="auto">
          <a:xfrm>
            <a:off x="3232595" y="4321603"/>
            <a:ext cx="75599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webkit-standard"/>
              </a:rPr>
              <a:t>A big challenge came up when I was creating the lineup optimization for our UPIKE women’s basketball roster. Only 5 of the 12 players from last season returned, and just 4 of those 5 played more than 100 minutes. For my simulation, I filled the 5th returning player—knowing she needed to be a guard based on their play structure—with the highest average possible PEI_40, so the overall lineup would achieve the maximum combined PEI_40.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121152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948DC-8994-D1A4-4556-977E8739E013}"/>
            </a:ext>
          </a:extLst>
        </p:cNvPr>
        <p:cNvGrpSpPr/>
        <p:nvPr/>
      </p:nvGrpSpPr>
      <p:grpSpPr>
        <a:xfrm>
          <a:off x="0" y="0"/>
          <a:ext cx="0" cy="0"/>
          <a:chOff x="0" y="0"/>
          <a:chExt cx="0" cy="0"/>
        </a:xfrm>
      </p:grpSpPr>
      <p:pic>
        <p:nvPicPr>
          <p:cNvPr id="4" name="Screen Recording 2025-12-07 at 7.55.21 PM">
            <a:hlinkClick r:id="" action="ppaction://media"/>
            <a:extLst>
              <a:ext uri="{FF2B5EF4-FFF2-40B4-BE49-F238E27FC236}">
                <a16:creationId xmlns:a16="http://schemas.microsoft.com/office/drawing/2014/main" id="{C5A52435-DF28-DFB0-9833-AB9FDC55F8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35978" y="1546440"/>
            <a:ext cx="5747071" cy="3529118"/>
          </a:xfrm>
          <a:prstGeom prst="rect">
            <a:avLst/>
          </a:prstGeom>
        </p:spPr>
      </p:pic>
      <p:sp>
        <p:nvSpPr>
          <p:cNvPr id="7" name="Rectangle 2">
            <a:extLst>
              <a:ext uri="{FF2B5EF4-FFF2-40B4-BE49-F238E27FC236}">
                <a16:creationId xmlns:a16="http://schemas.microsoft.com/office/drawing/2014/main" id="{8B5C3443-9A11-A183-76D0-597C67785286}"/>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itle 8">
            <a:extLst>
              <a:ext uri="{FF2B5EF4-FFF2-40B4-BE49-F238E27FC236}">
                <a16:creationId xmlns:a16="http://schemas.microsoft.com/office/drawing/2014/main" id="{53C1F37C-96BD-6DD2-8148-0E8F9B22B21B}"/>
              </a:ext>
            </a:extLst>
          </p:cNvPr>
          <p:cNvSpPr>
            <a:spLocks noGrp="1"/>
          </p:cNvSpPr>
          <p:nvPr>
            <p:ph type="title"/>
          </p:nvPr>
        </p:nvSpPr>
        <p:spPr>
          <a:xfrm>
            <a:off x="0" y="-184666"/>
            <a:ext cx="8476488" cy="1557528"/>
          </a:xfrm>
        </p:spPr>
        <p:txBody>
          <a:bodyPr/>
          <a:lstStyle/>
          <a:p>
            <a:r>
              <a:rPr lang="en-US" dirty="0"/>
              <a:t>DELIVERABLE 1: ‘WHAT IF’ ENGINE</a:t>
            </a:r>
          </a:p>
        </p:txBody>
      </p:sp>
      <p:sp>
        <p:nvSpPr>
          <p:cNvPr id="11" name="Rectangle 3">
            <a:extLst>
              <a:ext uri="{FF2B5EF4-FFF2-40B4-BE49-F238E27FC236}">
                <a16:creationId xmlns:a16="http://schemas.microsoft.com/office/drawing/2014/main" id="{EB75DE5A-1B0C-F540-7887-27ED5A1CC018}"/>
              </a:ext>
            </a:extLst>
          </p:cNvPr>
          <p:cNvSpPr>
            <a:spLocks noChangeArrowheads="1"/>
          </p:cNvSpPr>
          <p:nvPr/>
        </p:nvSpPr>
        <p:spPr bwMode="auto">
          <a:xfrm>
            <a:off x="152397" y="1127388"/>
            <a:ext cx="5831184"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rgbClr val="000000"/>
                </a:solidFill>
                <a:effectLst/>
                <a:latin typeface="+mn-lt"/>
              </a:rPr>
              <a:t>I will now show 2 simulations of player stat changes to demonstrate how my ‘What if’ Engine works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dirty="0">
                <a:solidFill>
                  <a:srgbClr val="000000"/>
                </a:solidFill>
                <a:latin typeface="+mn-lt"/>
              </a:rPr>
              <a:t>First, Here is a short video of the code in action (I haven’t developed a front end yet)</a:t>
            </a:r>
            <a:endParaRPr kumimoji="0" lang="en-US" altLang="en-US" sz="1400" b="0" i="0" u="none" strike="noStrike" cap="none" normalizeH="0" baseline="0" dirty="0">
              <a:ln>
                <a:noFill/>
              </a:ln>
              <a:solidFill>
                <a:srgbClr val="000000"/>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mn-lt"/>
            </a:endParaRPr>
          </a:p>
        </p:txBody>
      </p:sp>
      <p:sp>
        <p:nvSpPr>
          <p:cNvPr id="12" name="Rectangle 4">
            <a:extLst>
              <a:ext uri="{FF2B5EF4-FFF2-40B4-BE49-F238E27FC236}">
                <a16:creationId xmlns:a16="http://schemas.microsoft.com/office/drawing/2014/main" id="{065AFBD7-D6B3-1D0F-7D59-E5E95A03ADF3}"/>
              </a:ext>
            </a:extLst>
          </p:cNvPr>
          <p:cNvSpPr>
            <a:spLocks noChangeArrowheads="1"/>
          </p:cNvSpPr>
          <p:nvPr/>
        </p:nvSpPr>
        <p:spPr bwMode="auto">
          <a:xfrm>
            <a:off x="132408" y="2086984"/>
            <a:ext cx="5648304"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b="1" dirty="0"/>
              <a:t>Step 1: </a:t>
            </a:r>
            <a:r>
              <a:rPr lang="en-US" altLang="en-US" sz="1400" dirty="0"/>
              <a:t>The program will prompt the user to chose between entering a player’s name (LastName, FirstName) or using a baseline player (hard coded stats from a player slightly above average)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b="1" dirty="0"/>
              <a:t>Step 2: </a:t>
            </a:r>
            <a:r>
              <a:rPr lang="en-US" altLang="en-US" sz="1400" dirty="0"/>
              <a:t> Then, the program, displays the original PEI_40 and prompt the user to start the simulation or exit.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rPr>
              <a:t>Step 3: </a:t>
            </a:r>
            <a:r>
              <a:rPr kumimoji="0" lang="en-US" altLang="en-US" sz="1400" i="0" u="none" strike="noStrike" cap="none" normalizeH="0" baseline="0" dirty="0">
                <a:ln>
                  <a:noFill/>
                </a:ln>
                <a:solidFill>
                  <a:schemeClr val="tx1"/>
                </a:solidFill>
                <a:effectLst/>
              </a:rPr>
              <a:t> The simulator walks through each of the 8 selected </a:t>
            </a:r>
            <a:r>
              <a:rPr lang="en-US" altLang="en-US" sz="1400" dirty="0"/>
              <a:t>features, allowing the user to either adjust the value or keep it, by clicking the enter button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rPr>
              <a:t>Ste</a:t>
            </a:r>
            <a:r>
              <a:rPr lang="en-US" altLang="en-US" sz="1400" b="1" dirty="0"/>
              <a:t>p 4: </a:t>
            </a:r>
            <a:r>
              <a:rPr lang="en-US" altLang="en-US" sz="1400" dirty="0"/>
              <a:t> The model outputs a comparison graph and displays the original PEI_40 and the new PEI_40 side by side, as well as printing the numbers corresponding to each, and a calculation of their difference</a:t>
            </a:r>
            <a:endParaRPr kumimoji="0" lang="en-US" altLang="en-US" sz="1400" b="1" i="0" u="none" strike="noStrike" cap="none" normalizeH="0" baseline="0" dirty="0">
              <a:ln>
                <a:noFill/>
              </a:ln>
              <a:solidFill>
                <a:schemeClr val="tx1"/>
              </a:solidFill>
              <a:effectLst/>
            </a:endParaRPr>
          </a:p>
        </p:txBody>
      </p:sp>
      <p:sp>
        <p:nvSpPr>
          <p:cNvPr id="15" name="Rectangle 7">
            <a:extLst>
              <a:ext uri="{FF2B5EF4-FFF2-40B4-BE49-F238E27FC236}">
                <a16:creationId xmlns:a16="http://schemas.microsoft.com/office/drawing/2014/main" id="{C265FDCB-8800-0043-B927-24221180A3AD}"/>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8">
            <a:extLst>
              <a:ext uri="{FF2B5EF4-FFF2-40B4-BE49-F238E27FC236}">
                <a16:creationId xmlns:a16="http://schemas.microsoft.com/office/drawing/2014/main" id="{6547309E-AD11-F39F-BF40-A0793BE1BD2D}"/>
              </a:ext>
            </a:extLst>
          </p:cNvPr>
          <p:cNvSpPr>
            <a:spLocks noChangeArrowheads="1"/>
          </p:cNvSpPr>
          <p:nvPr/>
        </p:nvSpPr>
        <p:spPr bwMode="auto">
          <a:xfrm>
            <a:off x="0" y="12590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594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59352-71FE-9856-1BBD-8F921C66D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18A64-7514-8654-CFDE-2AA92123DC2D}"/>
              </a:ext>
            </a:extLst>
          </p:cNvPr>
          <p:cNvSpPr>
            <a:spLocks noGrp="1"/>
          </p:cNvSpPr>
          <p:nvPr>
            <p:ph type="title"/>
          </p:nvPr>
        </p:nvSpPr>
        <p:spPr>
          <a:xfrm>
            <a:off x="283335" y="296214"/>
            <a:ext cx="10806276" cy="1630337"/>
          </a:xfrm>
        </p:spPr>
        <p:txBody>
          <a:bodyPr>
            <a:noAutofit/>
          </a:bodyPr>
          <a:lstStyle/>
          <a:p>
            <a:r>
              <a:rPr lang="en-US" sz="4000" b="1" dirty="0"/>
              <a:t>Simulation 1: Increasing the </a:t>
            </a:r>
            <a:r>
              <a:rPr lang="en-US" sz="4000" b="1" dirty="0" err="1"/>
              <a:t>usg</a:t>
            </a:r>
            <a:r>
              <a:rPr lang="en-US" sz="4000" b="1" dirty="0"/>
              <a:t>% of the 3</a:t>
            </a:r>
            <a:r>
              <a:rPr lang="en-US" sz="4000" b="1" baseline="30000" dirty="0"/>
              <a:t>rd</a:t>
            </a:r>
            <a:r>
              <a:rPr lang="en-US" sz="4000" b="1" dirty="0"/>
              <a:t> highest </a:t>
            </a:r>
            <a:r>
              <a:rPr lang="en-US" sz="4000" b="1" dirty="0" err="1"/>
              <a:t>ts</a:t>
            </a:r>
            <a:r>
              <a:rPr lang="en-US" sz="4000" b="1" dirty="0"/>
              <a:t>%</a:t>
            </a:r>
            <a:br>
              <a:rPr lang="en-US" sz="4000" dirty="0"/>
            </a:br>
            <a:endParaRPr lang="en-US" sz="4000" dirty="0"/>
          </a:p>
        </p:txBody>
      </p:sp>
      <p:pic>
        <p:nvPicPr>
          <p:cNvPr id="3" name="Picture 2" descr="A graph with numbers and a bar chart&#10;&#10;AI-generated content may be incorrect.">
            <a:extLst>
              <a:ext uri="{FF2B5EF4-FFF2-40B4-BE49-F238E27FC236}">
                <a16:creationId xmlns:a16="http://schemas.microsoft.com/office/drawing/2014/main" id="{B4CC2932-3EDB-AED0-78D9-2ED421EA6129}"/>
              </a:ext>
            </a:extLst>
          </p:cNvPr>
          <p:cNvPicPr>
            <a:picLocks noChangeAspect="1"/>
          </p:cNvPicPr>
          <p:nvPr/>
        </p:nvPicPr>
        <p:blipFill>
          <a:blip r:embed="rId2"/>
          <a:stretch>
            <a:fillRect/>
          </a:stretch>
        </p:blipFill>
        <p:spPr>
          <a:xfrm>
            <a:off x="550939" y="1503332"/>
            <a:ext cx="5889356" cy="5058454"/>
          </a:xfrm>
          <a:prstGeom prst="rect">
            <a:avLst/>
          </a:prstGeom>
        </p:spPr>
      </p:pic>
      <p:sp>
        <p:nvSpPr>
          <p:cNvPr id="4" name="TextBox 3">
            <a:extLst>
              <a:ext uri="{FF2B5EF4-FFF2-40B4-BE49-F238E27FC236}">
                <a16:creationId xmlns:a16="http://schemas.microsoft.com/office/drawing/2014/main" id="{60C132B1-D972-ECCB-8AFA-79CC51736AE9}"/>
              </a:ext>
            </a:extLst>
          </p:cNvPr>
          <p:cNvSpPr txBox="1"/>
          <p:nvPr/>
        </p:nvSpPr>
        <p:spPr>
          <a:xfrm>
            <a:off x="6096000" y="1310660"/>
            <a:ext cx="5034781" cy="37412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I decided to simulate how an 8% increase in USG% for the team’s 3</a:t>
            </a:r>
            <a:r>
              <a:rPr lang="en-US" sz="1600" baseline="30000" dirty="0"/>
              <a:t>rd</a:t>
            </a:r>
            <a:r>
              <a:rPr lang="en-US" sz="1600" dirty="0"/>
              <a:t> highest TS% would affect her PEI_40</a:t>
            </a:r>
          </a:p>
          <a:p>
            <a:pPr marL="285750" indent="-285750">
              <a:lnSpc>
                <a:spcPct val="150000"/>
              </a:lnSpc>
              <a:buFont typeface="Arial" panose="020B0604020202020204" pitchFamily="34" charset="0"/>
              <a:buChar char="•"/>
            </a:pPr>
            <a:r>
              <a:rPr lang="en-US" sz="1600" dirty="0"/>
              <a:t>The main reason for my decision was because, as a freshman, she ranked 3</a:t>
            </a:r>
            <a:r>
              <a:rPr lang="en-US" sz="1600" baseline="30000" dirty="0"/>
              <a:t>rd</a:t>
            </a:r>
            <a:r>
              <a:rPr lang="en-US" sz="1600" dirty="0"/>
              <a:t> highest in TS%, , showing a strong long-term potential</a:t>
            </a:r>
          </a:p>
          <a:p>
            <a:pPr>
              <a:lnSpc>
                <a:spcPct val="150000"/>
              </a:lnSpc>
            </a:pPr>
            <a:r>
              <a:rPr lang="en-US" sz="1600" b="1" dirty="0"/>
              <a:t>SIMULATION RESULT</a:t>
            </a:r>
          </a:p>
          <a:p>
            <a:pPr marL="285750" indent="-285750">
              <a:lnSpc>
                <a:spcPct val="150000"/>
              </a:lnSpc>
              <a:buFont typeface="Arial" panose="020B0604020202020204" pitchFamily="34" charset="0"/>
              <a:buChar char="•"/>
            </a:pPr>
            <a:r>
              <a:rPr lang="en-US" sz="1600" dirty="0"/>
              <a:t>PEI_40 increased by 7.16, indicating that higher usage could significantly improve in future seasons</a:t>
            </a:r>
          </a:p>
        </p:txBody>
      </p:sp>
    </p:spTree>
    <p:extLst>
      <p:ext uri="{BB962C8B-B14F-4D97-AF65-F5344CB8AC3E}">
        <p14:creationId xmlns:p14="http://schemas.microsoft.com/office/powerpoint/2010/main" val="3043842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452CF-DD35-3ADB-48A3-3206F3EC6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430B-D289-07BA-6D58-4B3339AE56B8}"/>
              </a:ext>
            </a:extLst>
          </p:cNvPr>
          <p:cNvSpPr>
            <a:spLocks noGrp="1"/>
          </p:cNvSpPr>
          <p:nvPr>
            <p:ph type="title"/>
          </p:nvPr>
        </p:nvSpPr>
        <p:spPr/>
        <p:txBody>
          <a:bodyPr>
            <a:normAutofit fontScale="90000"/>
          </a:bodyPr>
          <a:lstStyle/>
          <a:p>
            <a:r>
              <a:rPr lang="en-US" b="1" dirty="0"/>
              <a:t>Strategic Takeaways: The Highest ROI Skills for UPIKE</a:t>
            </a:r>
            <a:br>
              <a:rPr lang="en-US" dirty="0"/>
            </a:br>
            <a:endParaRPr lang="en-US" dirty="0"/>
          </a:p>
        </p:txBody>
      </p:sp>
      <p:pic>
        <p:nvPicPr>
          <p:cNvPr id="3" name="Picture 2" descr="A graph with numbers and a bar chart&#10;&#10;AI-generated content may be incorrect.">
            <a:extLst>
              <a:ext uri="{FF2B5EF4-FFF2-40B4-BE49-F238E27FC236}">
                <a16:creationId xmlns:a16="http://schemas.microsoft.com/office/drawing/2014/main" id="{B61C1A3C-8570-5E18-F543-2EE9A8A3148D}"/>
              </a:ext>
            </a:extLst>
          </p:cNvPr>
          <p:cNvPicPr>
            <a:picLocks noChangeAspect="1"/>
          </p:cNvPicPr>
          <p:nvPr/>
        </p:nvPicPr>
        <p:blipFill>
          <a:blip r:embed="rId2"/>
          <a:stretch>
            <a:fillRect/>
          </a:stretch>
        </p:blipFill>
        <p:spPr>
          <a:xfrm>
            <a:off x="627902" y="1628665"/>
            <a:ext cx="6314769" cy="4744703"/>
          </a:xfrm>
          <a:prstGeom prst="rect">
            <a:avLst/>
          </a:prstGeom>
        </p:spPr>
      </p:pic>
      <p:sp>
        <p:nvSpPr>
          <p:cNvPr id="4" name="TextBox 3">
            <a:extLst>
              <a:ext uri="{FF2B5EF4-FFF2-40B4-BE49-F238E27FC236}">
                <a16:creationId xmlns:a16="http://schemas.microsoft.com/office/drawing/2014/main" id="{E839D713-37E1-17C9-B71B-D224BAD8FF6D}"/>
              </a:ext>
            </a:extLst>
          </p:cNvPr>
          <p:cNvSpPr txBox="1"/>
          <p:nvPr/>
        </p:nvSpPr>
        <p:spPr>
          <a:xfrm>
            <a:off x="6096000" y="1770810"/>
            <a:ext cx="5371070"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For the next simulation, I examined how changing the feature with the strongest negative correlation in my model would affect our best player</a:t>
            </a:r>
          </a:p>
          <a:p>
            <a:pPr marL="285750" indent="-285750">
              <a:buFont typeface="Arial" panose="020B0604020202020204" pitchFamily="34" charset="0"/>
              <a:buChar char="•"/>
            </a:pPr>
            <a:r>
              <a:rPr lang="en-US" sz="1600" dirty="0"/>
              <a:t>I chose to reduce her turnovers (TO) by ~13% since as the starting point guard four our team, she naturally handles a high volume of possessions making her more prone to turnover the ball by sheer handling volume</a:t>
            </a:r>
          </a:p>
          <a:p>
            <a:pPr marL="285750" indent="-285750">
              <a:buFont typeface="Arial" panose="020B0604020202020204" pitchFamily="34" charset="0"/>
              <a:buChar char="•"/>
            </a:pPr>
            <a:endParaRPr lang="en-US" sz="1600" dirty="0"/>
          </a:p>
          <a:p>
            <a:endParaRPr lang="en-US" sz="1600" dirty="0"/>
          </a:p>
          <a:p>
            <a:r>
              <a:rPr lang="en-US" sz="1600" b="1" dirty="0"/>
              <a:t>SIMULATION RESULTS</a:t>
            </a:r>
          </a:p>
          <a:p>
            <a:pPr marL="285750" indent="-285750">
              <a:buFont typeface="Arial" panose="020B0604020202020204" pitchFamily="34" charset="0"/>
              <a:buChar char="•"/>
            </a:pPr>
            <a:r>
              <a:rPr lang="en-US" sz="1600" dirty="0"/>
              <a:t>The results were still meaningful: even this small decrease led to a .65 increase in her PEI_40, showing how impactful ball security can be</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795005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E2007-2739-221A-2B70-33261F47DA62}"/>
              </a:ext>
            </a:extLst>
          </p:cNvPr>
          <p:cNvSpPr>
            <a:spLocks noGrp="1"/>
          </p:cNvSpPr>
          <p:nvPr>
            <p:ph type="title"/>
          </p:nvPr>
        </p:nvSpPr>
        <p:spPr>
          <a:xfrm>
            <a:off x="167802" y="-170276"/>
            <a:ext cx="11323979" cy="1609344"/>
          </a:xfrm>
        </p:spPr>
        <p:txBody>
          <a:bodyPr>
            <a:normAutofit/>
          </a:bodyPr>
          <a:lstStyle/>
          <a:p>
            <a:r>
              <a:rPr lang="en-US" b="1" dirty="0"/>
              <a:t>Deliverable 2: lineup simulator</a:t>
            </a:r>
            <a:endParaRPr lang="en-US" dirty="0"/>
          </a:p>
        </p:txBody>
      </p:sp>
      <p:sp>
        <p:nvSpPr>
          <p:cNvPr id="4" name="TextBox 3">
            <a:extLst>
              <a:ext uri="{FF2B5EF4-FFF2-40B4-BE49-F238E27FC236}">
                <a16:creationId xmlns:a16="http://schemas.microsoft.com/office/drawing/2014/main" id="{3708B0FF-AD01-564C-7446-9A2A6D727DDF}"/>
              </a:ext>
            </a:extLst>
          </p:cNvPr>
          <p:cNvSpPr txBox="1"/>
          <p:nvPr/>
        </p:nvSpPr>
        <p:spPr>
          <a:xfrm>
            <a:off x="167802" y="1019766"/>
            <a:ext cx="1057738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As mentioned earlier, this build on Deliverable 1 and allows coaches to input PEI_40 values to generate the most efficient lineup</a:t>
            </a:r>
          </a:p>
          <a:p>
            <a:pPr marL="285750" indent="-285750">
              <a:buFont typeface="Arial" panose="020B0604020202020204" pitchFamily="34" charset="0"/>
              <a:buChar char="•"/>
            </a:pPr>
            <a:r>
              <a:rPr lang="en-US" dirty="0"/>
              <a:t>This simulator is still in its first version and has plenty of room for improvement, but it demonstrates how the findings of this project can support program building based on mathematical evidence</a:t>
            </a:r>
          </a:p>
          <a:p>
            <a:pPr marL="285750" indent="-285750">
              <a:buFont typeface="Arial" panose="020B0604020202020204" pitchFamily="34" charset="0"/>
              <a:buChar char="•"/>
            </a:pPr>
            <a:r>
              <a:rPr lang="en-US" dirty="0"/>
              <a:t>Using my code (and considering the challenge discussed on slide 15) this would be the most efficient lineup for the 2025-26 season</a:t>
            </a:r>
          </a:p>
          <a:p>
            <a:pPr marL="285750" indent="-285750">
              <a:buFont typeface="Arial" panose="020B0604020202020204" pitchFamily="34" charset="0"/>
              <a:buChar char="•"/>
            </a:pPr>
            <a:endParaRPr lang="en-US" dirty="0"/>
          </a:p>
        </p:txBody>
      </p:sp>
      <p:pic>
        <p:nvPicPr>
          <p:cNvPr id="5" name="Picture 4" descr="A screenshot of a table&#10;&#10;AI-generated content may be incorrect.">
            <a:extLst>
              <a:ext uri="{FF2B5EF4-FFF2-40B4-BE49-F238E27FC236}">
                <a16:creationId xmlns:a16="http://schemas.microsoft.com/office/drawing/2014/main" id="{6D17A227-2BEE-45F2-2FBF-C6373F8E0497}"/>
              </a:ext>
            </a:extLst>
          </p:cNvPr>
          <p:cNvPicPr>
            <a:picLocks noChangeAspect="1"/>
          </p:cNvPicPr>
          <p:nvPr/>
        </p:nvPicPr>
        <p:blipFill>
          <a:blip r:embed="rId2"/>
          <a:srcRect l="2543" r="14927"/>
          <a:stretch>
            <a:fillRect/>
          </a:stretch>
        </p:blipFill>
        <p:spPr>
          <a:xfrm>
            <a:off x="877331" y="3092801"/>
            <a:ext cx="4629029" cy="3320575"/>
          </a:xfrm>
          <a:prstGeom prst="rect">
            <a:avLst/>
          </a:prstGeom>
        </p:spPr>
      </p:pic>
      <p:sp>
        <p:nvSpPr>
          <p:cNvPr id="6" name="TextBox 5">
            <a:extLst>
              <a:ext uri="{FF2B5EF4-FFF2-40B4-BE49-F238E27FC236}">
                <a16:creationId xmlns:a16="http://schemas.microsoft.com/office/drawing/2014/main" id="{8EFD28B3-4799-A183-B237-156AB5D1CC2B}"/>
              </a:ext>
            </a:extLst>
          </p:cNvPr>
          <p:cNvSpPr txBox="1"/>
          <p:nvPr/>
        </p:nvSpPr>
        <p:spPr>
          <a:xfrm>
            <a:off x="5388752" y="3429000"/>
            <a:ext cx="547404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results of this simulator were the most interesting finding of the project for me: it produced the exact lineup that the UPIKE basketball program is currently running</a:t>
            </a:r>
          </a:p>
          <a:p>
            <a:pPr marL="285750" indent="-285750">
              <a:buFont typeface="Arial" panose="020B0604020202020204" pitchFamily="34" charset="0"/>
              <a:buChar char="•"/>
            </a:pPr>
            <a:r>
              <a:rPr lang="en-US" dirty="0"/>
              <a:t>I also wanted to include freshman statistics to make this simulation even more real, but because they have only played 10 games, the sample size is too small to be statistically significant. However, this highlights how much potential there is for this model to grow and become even more impactful</a:t>
            </a:r>
          </a:p>
        </p:txBody>
      </p:sp>
    </p:spTree>
    <p:extLst>
      <p:ext uri="{BB962C8B-B14F-4D97-AF65-F5344CB8AC3E}">
        <p14:creationId xmlns:p14="http://schemas.microsoft.com/office/powerpoint/2010/main" val="1588435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85D1D-A6BA-6D31-0B61-C931FEEACFEF}"/>
              </a:ext>
            </a:extLst>
          </p:cNvPr>
          <p:cNvSpPr>
            <a:spLocks noGrp="1"/>
          </p:cNvSpPr>
          <p:nvPr>
            <p:ph type="title"/>
          </p:nvPr>
        </p:nvSpPr>
        <p:spPr/>
        <p:txBody>
          <a:bodyPr/>
          <a:lstStyle/>
          <a:p>
            <a:r>
              <a:rPr lang="en-US" b="1" dirty="0"/>
              <a:t>WHY THIS TOPIC?</a:t>
            </a:r>
            <a:endParaRPr lang="en-US" dirty="0"/>
          </a:p>
        </p:txBody>
      </p:sp>
      <p:sp>
        <p:nvSpPr>
          <p:cNvPr id="4" name="Rectangle 1">
            <a:extLst>
              <a:ext uri="{FF2B5EF4-FFF2-40B4-BE49-F238E27FC236}">
                <a16:creationId xmlns:a16="http://schemas.microsoft.com/office/drawing/2014/main" id="{D49E0AA1-5AAD-682F-1E99-9FDDBA01DA8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7FB103D-80C8-86BF-7F24-E9F2D16C5D66}"/>
              </a:ext>
            </a:extLst>
          </p:cNvPr>
          <p:cNvSpPr txBox="1"/>
          <p:nvPr/>
        </p:nvSpPr>
        <p:spPr>
          <a:xfrm>
            <a:off x="1063751" y="1918952"/>
            <a:ext cx="9625713" cy="2743059"/>
          </a:xfrm>
          <a:prstGeom prst="rect">
            <a:avLst/>
          </a:prstGeom>
          <a:noFill/>
        </p:spPr>
        <p:txBody>
          <a:bodyPr wrap="square">
            <a:spAutoFit/>
          </a:bodyPr>
          <a:lstStyle/>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rPr>
              <a:t>I am passionate about sports, especially basketball</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rPr>
              <a:t>I had previously completed a similar project in my Intro to Data Science class</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rPr>
              <a:t>This project was a natural continuation of that earlier work</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rPr>
              <a:t>I’m fascinated by finding mathematical solutions to sports inefficiencies</a:t>
            </a: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3506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9C64E-007B-1835-9056-C8DD1D635F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38A2C-32EE-98C6-1F97-EC5FB9C68459}"/>
              </a:ext>
            </a:extLst>
          </p:cNvPr>
          <p:cNvSpPr>
            <a:spLocks noGrp="1"/>
          </p:cNvSpPr>
          <p:nvPr>
            <p:ph type="title"/>
          </p:nvPr>
        </p:nvSpPr>
        <p:spPr>
          <a:xfrm>
            <a:off x="217232" y="262211"/>
            <a:ext cx="10058400" cy="1609344"/>
          </a:xfrm>
        </p:spPr>
        <p:txBody>
          <a:bodyPr/>
          <a:lstStyle/>
          <a:p>
            <a:r>
              <a:rPr lang="en-US" b="1" dirty="0"/>
              <a:t>Proposed 5-year plan to success</a:t>
            </a:r>
          </a:p>
        </p:txBody>
      </p:sp>
      <p:pic>
        <p:nvPicPr>
          <p:cNvPr id="5" name="Picture 4" descr="A screenshot of a computer screen&#10;&#10;AI-generated content may be incorrect.">
            <a:extLst>
              <a:ext uri="{FF2B5EF4-FFF2-40B4-BE49-F238E27FC236}">
                <a16:creationId xmlns:a16="http://schemas.microsoft.com/office/drawing/2014/main" id="{0D3AF165-5F89-2A38-EA97-20E567613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530" y="2078397"/>
            <a:ext cx="10908273" cy="2701205"/>
          </a:xfrm>
          <a:prstGeom prst="rect">
            <a:avLst/>
          </a:prstGeom>
        </p:spPr>
      </p:pic>
      <p:sp>
        <p:nvSpPr>
          <p:cNvPr id="7" name="TextBox 6">
            <a:extLst>
              <a:ext uri="{FF2B5EF4-FFF2-40B4-BE49-F238E27FC236}">
                <a16:creationId xmlns:a16="http://schemas.microsoft.com/office/drawing/2014/main" id="{2AF62C20-5539-8425-626F-AF83C2D70963}"/>
              </a:ext>
            </a:extLst>
          </p:cNvPr>
          <p:cNvSpPr txBox="1"/>
          <p:nvPr/>
        </p:nvSpPr>
        <p:spPr>
          <a:xfrm>
            <a:off x="1157488" y="5152309"/>
            <a:ext cx="10160358" cy="646331"/>
          </a:xfrm>
          <a:prstGeom prst="rect">
            <a:avLst/>
          </a:prstGeom>
          <a:noFill/>
        </p:spPr>
        <p:txBody>
          <a:bodyPr wrap="square">
            <a:spAutoFit/>
          </a:bodyPr>
          <a:lstStyle/>
          <a:p>
            <a:r>
              <a:rPr lang="en-US" b="0" i="0" u="none" strike="noStrike" dirty="0">
                <a:solidFill>
                  <a:srgbClr val="000000"/>
                </a:solidFill>
                <a:effectLst/>
              </a:rPr>
              <a:t>This roadmap outlines how the PEI_40 model and simulations developed in this project could be applied over time to systematically improve a basketball program.</a:t>
            </a:r>
            <a:endParaRPr lang="en-US" dirty="0"/>
          </a:p>
        </p:txBody>
      </p:sp>
    </p:spTree>
    <p:extLst>
      <p:ext uri="{BB962C8B-B14F-4D97-AF65-F5344CB8AC3E}">
        <p14:creationId xmlns:p14="http://schemas.microsoft.com/office/powerpoint/2010/main" val="2785319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AFA8-E7A6-0F48-A58F-4D32917CC906}"/>
              </a:ext>
            </a:extLst>
          </p:cNvPr>
          <p:cNvSpPr>
            <a:spLocks noGrp="1"/>
          </p:cNvSpPr>
          <p:nvPr>
            <p:ph type="title"/>
          </p:nvPr>
        </p:nvSpPr>
        <p:spPr>
          <a:xfrm>
            <a:off x="601362" y="630194"/>
            <a:ext cx="10989276" cy="1742056"/>
          </a:xfrm>
        </p:spPr>
        <p:txBody>
          <a:bodyPr>
            <a:normAutofit fontScale="90000"/>
          </a:bodyPr>
          <a:lstStyle/>
          <a:p>
            <a:r>
              <a:rPr lang="en-US" b="1" dirty="0"/>
              <a:t>Conclusion: Efficiency, Strategy, and a Data-Driven 5-year Path to the NAIA Title</a:t>
            </a:r>
            <a:br>
              <a:rPr lang="en-US" dirty="0"/>
            </a:br>
            <a:endParaRPr lang="en-US" dirty="0"/>
          </a:p>
        </p:txBody>
      </p:sp>
      <p:sp>
        <p:nvSpPr>
          <p:cNvPr id="3" name="TextBox 2">
            <a:extLst>
              <a:ext uri="{FF2B5EF4-FFF2-40B4-BE49-F238E27FC236}">
                <a16:creationId xmlns:a16="http://schemas.microsoft.com/office/drawing/2014/main" id="{8E3751B2-ACEB-39DA-8C19-43E2F48CAC6F}"/>
              </a:ext>
            </a:extLst>
          </p:cNvPr>
          <p:cNvSpPr txBox="1"/>
          <p:nvPr/>
        </p:nvSpPr>
        <p:spPr>
          <a:xfrm>
            <a:off x="601362" y="2372250"/>
            <a:ext cx="1030553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With the potential implementation of this predictive model, any basketball program can evaluate their rosters efficiency using PEI_40 and apply the 2 deliverables I built: the ‘What If’ Engine to identify areas of improvement, and the Lineup Simulator to construct a maximum-efficiency lineup</a:t>
            </a:r>
          </a:p>
          <a:p>
            <a:pPr marL="285750" indent="-285750">
              <a:buFont typeface="Arial" panose="020B0604020202020204" pitchFamily="34" charset="0"/>
              <a:buChar char="•"/>
            </a:pPr>
            <a:r>
              <a:rPr lang="en-US" dirty="0"/>
              <a:t>That sad, sports are played by imperfect humans, not machines, so this model should be used as a developmental reference, not as a miracle solution or absolute truth</a:t>
            </a:r>
          </a:p>
          <a:p>
            <a:pPr marL="285750" indent="-285750">
              <a:buFont typeface="Arial" panose="020B0604020202020204" pitchFamily="34" charset="0"/>
              <a:buChar char="•"/>
            </a:pPr>
            <a:r>
              <a:rPr lang="en-US" dirty="0"/>
              <a:t>My hypothesis is that by following the proposed 5-year plan, programs like UPIKE women’s basketball could significantly improve their national rankings and even become National Championship contenders.</a:t>
            </a:r>
          </a:p>
          <a:p>
            <a:pPr marL="285750" indent="-285750">
              <a:buFont typeface="Arial" panose="020B0604020202020204" pitchFamily="34" charset="0"/>
              <a:buChar char="•"/>
            </a:pPr>
            <a:r>
              <a:rPr lang="en-US" dirty="0"/>
              <a:t> This is especially realistic for UPIKE, since both the men’s and women’s teams were voted #1 in the AAC preseason pool and are favorite to win</a:t>
            </a:r>
          </a:p>
        </p:txBody>
      </p:sp>
    </p:spTree>
    <p:extLst>
      <p:ext uri="{BB962C8B-B14F-4D97-AF65-F5344CB8AC3E}">
        <p14:creationId xmlns:p14="http://schemas.microsoft.com/office/powerpoint/2010/main" val="993559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BF22-3D2D-1ABD-C819-BD716CC9E84B}"/>
              </a:ext>
            </a:extLst>
          </p:cNvPr>
          <p:cNvSpPr>
            <a:spLocks noGrp="1"/>
          </p:cNvSpPr>
          <p:nvPr>
            <p:ph type="title"/>
          </p:nvPr>
        </p:nvSpPr>
        <p:spPr>
          <a:xfrm>
            <a:off x="217232" y="-253378"/>
            <a:ext cx="10058400" cy="1609344"/>
          </a:xfrm>
        </p:spPr>
        <p:txBody>
          <a:bodyPr/>
          <a:lstStyle/>
          <a:p>
            <a:r>
              <a:rPr lang="en-US" b="1" dirty="0"/>
              <a:t>sources</a:t>
            </a:r>
          </a:p>
        </p:txBody>
      </p:sp>
      <p:sp>
        <p:nvSpPr>
          <p:cNvPr id="4" name="TextBox 3">
            <a:extLst>
              <a:ext uri="{FF2B5EF4-FFF2-40B4-BE49-F238E27FC236}">
                <a16:creationId xmlns:a16="http://schemas.microsoft.com/office/drawing/2014/main" id="{C9B8D833-730F-AA9C-AF6A-2C444A80D5B2}"/>
              </a:ext>
            </a:extLst>
          </p:cNvPr>
          <p:cNvSpPr txBox="1"/>
          <p:nvPr/>
        </p:nvSpPr>
        <p:spPr>
          <a:xfrm>
            <a:off x="130801" y="907462"/>
            <a:ext cx="11560935" cy="1754326"/>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1200" i="1" dirty="0">
                <a:solidFill>
                  <a:srgbClr val="000000"/>
                </a:solidFill>
              </a:rPr>
              <a:t>2018-19 Women’s Basketball Cumulative Statistics - Montana Western, University of</a:t>
            </a:r>
            <a:r>
              <a:rPr lang="en-US" altLang="en-US" sz="1200" dirty="0">
                <a:solidFill>
                  <a:srgbClr val="000000"/>
                </a:solidFill>
              </a:rPr>
              <a:t>. (2018). Montana Western, University Of. </a:t>
            </a:r>
            <a:r>
              <a:rPr lang="en-US" altLang="en-US" sz="1200" dirty="0">
                <a:solidFill>
                  <a:srgbClr val="000000"/>
                </a:solidFill>
                <a:hlinkClick r:id="rId2"/>
              </a:rPr>
              <a:t>https://umwbulldogs.com/sports/womens-basketball/stats/2018-19</a:t>
            </a:r>
            <a:endParaRPr lang="en-US" altLang="en-US" sz="1200" dirty="0">
              <a:solidFill>
                <a:srgbClr val="000000"/>
              </a:solidFill>
            </a:endParaRPr>
          </a:p>
          <a:p>
            <a:pPr marL="171450" lvl="0" indent="-171450" eaLnBrk="0" fontAlgn="base" hangingPunct="0">
              <a:spcBef>
                <a:spcPct val="0"/>
              </a:spcBef>
              <a:spcAft>
                <a:spcPct val="0"/>
              </a:spcAft>
              <a:buFont typeface="Arial" panose="020B0604020202020204" pitchFamily="34" charset="0"/>
              <a:buChar char="•"/>
            </a:pPr>
            <a:r>
              <a:rPr lang="en-US" altLang="en-US" sz="1200" i="1" dirty="0">
                <a:solidFill>
                  <a:srgbClr val="000000"/>
                </a:solidFill>
              </a:rPr>
              <a:t>2020-21 Women’s Basketball Cumulative Statistics - Westmont College Athletics</a:t>
            </a:r>
            <a:r>
              <a:rPr lang="en-US" altLang="en-US" sz="1200" dirty="0">
                <a:solidFill>
                  <a:srgbClr val="000000"/>
                </a:solidFill>
              </a:rPr>
              <a:t>. (2020). Westmont College Athletics. </a:t>
            </a:r>
            <a:r>
              <a:rPr lang="en-US" altLang="en-US" sz="1200" dirty="0">
                <a:solidFill>
                  <a:srgbClr val="000000"/>
                </a:solidFill>
                <a:hlinkClick r:id="rId3"/>
              </a:rPr>
              <a:t>https://athletics.westmont.edu/sports/womens-basketball/stats/2020-21</a:t>
            </a:r>
            <a:endParaRPr lang="en-US" altLang="en-US" sz="1200" dirty="0">
              <a:solidFill>
                <a:srgbClr val="000000"/>
              </a:solidFill>
            </a:endParaRPr>
          </a:p>
          <a:p>
            <a:pPr marL="171450" lvl="0" indent="-171450" eaLnBrk="0" fontAlgn="base" hangingPunct="0">
              <a:spcBef>
                <a:spcPct val="0"/>
              </a:spcBef>
              <a:spcAft>
                <a:spcPct val="0"/>
              </a:spcAft>
              <a:buFont typeface="Arial" panose="020B0604020202020204" pitchFamily="34" charset="0"/>
              <a:buChar char="•"/>
            </a:pPr>
            <a:endParaRPr lang="en-US" altLang="en-US" sz="1200" dirty="0"/>
          </a:p>
          <a:p>
            <a:pPr lvl="0" eaLnBrk="0" fontAlgn="base" hangingPunct="0">
              <a:spcBef>
                <a:spcPct val="0"/>
              </a:spcBef>
              <a:spcAft>
                <a:spcPct val="0"/>
              </a:spcAft>
            </a:pPr>
            <a:r>
              <a:rPr lang="en-US" altLang="en-US" sz="1200" dirty="0">
                <a:solidFill>
                  <a:srgbClr val="000000"/>
                </a:solidFill>
              </a:rPr>
              <a:t>‌</a:t>
            </a:r>
            <a:endParaRPr lang="en-US" altLang="en-US" sz="1200" dirty="0"/>
          </a:p>
          <a:p>
            <a:pPr marL="285750" lvl="0" indent="-285750" eaLnBrk="0" fontAlgn="base" hangingPunct="0">
              <a:spcBef>
                <a:spcPct val="0"/>
              </a:spcBef>
              <a:spcAft>
                <a:spcPct val="0"/>
              </a:spcAft>
              <a:buFont typeface="Arial" panose="020B0604020202020204" pitchFamily="34" charset="0"/>
              <a:buChar char="•"/>
            </a:pPr>
            <a:endParaRPr lang="en-US" altLang="en-US" sz="1200" dirty="0"/>
          </a:p>
          <a:p>
            <a:pPr lvl="0" eaLnBrk="0" fontAlgn="base" hangingPunct="0">
              <a:spcBef>
                <a:spcPct val="0"/>
              </a:spcBef>
              <a:spcAft>
                <a:spcPct val="0"/>
              </a:spcAft>
            </a:pPr>
            <a:r>
              <a:rPr lang="en-US" altLang="en-US" sz="1200" dirty="0">
                <a:solidFill>
                  <a:srgbClr val="000000"/>
                </a:solidFill>
              </a:rPr>
              <a:t>‌</a:t>
            </a:r>
            <a:endParaRPr lang="en-US" altLang="en-US" sz="1200" dirty="0"/>
          </a:p>
          <a:p>
            <a:pPr marL="285750" indent="-285750">
              <a:buFont typeface="Arial" panose="020B0604020202020204" pitchFamily="34" charset="0"/>
              <a:buChar char="•"/>
            </a:pPr>
            <a:endParaRPr lang="en-US" sz="1200" dirty="0"/>
          </a:p>
        </p:txBody>
      </p:sp>
      <p:sp>
        <p:nvSpPr>
          <p:cNvPr id="5" name="Rectangle 1">
            <a:extLst>
              <a:ext uri="{FF2B5EF4-FFF2-40B4-BE49-F238E27FC236}">
                <a16:creationId xmlns:a16="http://schemas.microsoft.com/office/drawing/2014/main" id="{87705AE1-4DD3-688F-4884-6685377D66D1}"/>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378E96DF-17CA-C869-69D5-8D9A7DA820BB}"/>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29B2D1A1-FA54-5991-6FEE-D879FD67FA14}"/>
              </a:ext>
            </a:extLst>
          </p:cNvPr>
          <p:cNvSpPr>
            <a:spLocks noChangeArrowheads="1"/>
          </p:cNvSpPr>
          <p:nvPr/>
        </p:nvSpPr>
        <p:spPr bwMode="auto">
          <a:xfrm>
            <a:off x="92365" y="1712234"/>
            <a:ext cx="115609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1" u="none" strike="noStrike" cap="none" normalizeH="0" baseline="0" dirty="0">
                <a:ln>
                  <a:noFill/>
                </a:ln>
                <a:solidFill>
                  <a:srgbClr val="000000"/>
                </a:solidFill>
                <a:effectLst/>
                <a:latin typeface="+mn-lt"/>
              </a:rPr>
              <a:t>2021-2022 Thomas More University Women’s Basketball (PDF) - Thomas More University</a:t>
            </a:r>
            <a:r>
              <a:rPr kumimoji="0" lang="en-US" altLang="en-US" sz="1200" b="0" i="0" u="none" strike="noStrike" cap="none" normalizeH="0" baseline="0" dirty="0">
                <a:ln>
                  <a:noFill/>
                </a:ln>
                <a:solidFill>
                  <a:srgbClr val="000000"/>
                </a:solidFill>
                <a:effectLst/>
                <a:latin typeface="+mn-lt"/>
              </a:rPr>
              <a:t>. (2021). Thomas More University. </a:t>
            </a:r>
            <a:r>
              <a:rPr kumimoji="0" lang="en-US" altLang="en-US" sz="1200" b="0" i="0" u="none" strike="noStrike" cap="none" normalizeH="0" baseline="0" dirty="0">
                <a:ln>
                  <a:noFill/>
                </a:ln>
                <a:solidFill>
                  <a:srgbClr val="000000"/>
                </a:solidFill>
                <a:effectLst/>
                <a:latin typeface="+mn-lt"/>
                <a:hlinkClick r:id="rId4"/>
              </a:rPr>
              <a:t>https://thomasmoresaints.com/sports/womens-basketball/stats/2021/pdf</a:t>
            </a:r>
            <a:endParaRPr kumimoji="0" lang="en-US" altLang="en-US" sz="1200" b="0" i="0" u="none" strike="noStrike" cap="none" normalizeH="0" baseline="0" dirty="0">
              <a:ln>
                <a:noFill/>
              </a:ln>
              <a:solidFill>
                <a:srgbClr val="000000"/>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mn-lt"/>
              </a:rPr>
              <a:t>‌</a:t>
            </a:r>
            <a:endParaRPr kumimoji="0" lang="en-US" altLang="en-US" sz="1200" b="0" i="0" u="none" strike="noStrike" cap="none" normalizeH="0" baseline="0" dirty="0">
              <a:ln>
                <a:noFill/>
              </a:ln>
              <a:solidFill>
                <a:schemeClr val="tx1"/>
              </a:solidFill>
              <a:effectLst/>
              <a:latin typeface="+mn-lt"/>
            </a:endParaRPr>
          </a:p>
        </p:txBody>
      </p:sp>
      <p:sp>
        <p:nvSpPr>
          <p:cNvPr id="8" name="Rectangle 4">
            <a:extLst>
              <a:ext uri="{FF2B5EF4-FFF2-40B4-BE49-F238E27FC236}">
                <a16:creationId xmlns:a16="http://schemas.microsoft.com/office/drawing/2014/main" id="{C604DD50-05C9-A666-FC24-55A8459157CF}"/>
              </a:ext>
            </a:extLst>
          </p:cNvPr>
          <p:cNvSpPr>
            <a:spLocks noChangeArrowheads="1"/>
          </p:cNvSpPr>
          <p:nvPr/>
        </p:nvSpPr>
        <p:spPr bwMode="auto">
          <a:xfrm>
            <a:off x="92365" y="2165033"/>
            <a:ext cx="79484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1" u="none" strike="noStrike" cap="none" normalizeH="0" baseline="0" dirty="0">
                <a:ln>
                  <a:noFill/>
                </a:ln>
                <a:solidFill>
                  <a:srgbClr val="000000"/>
                </a:solidFill>
                <a:effectLst/>
                <a:latin typeface="+mn-lt"/>
              </a:rPr>
              <a:t>Clarke University</a:t>
            </a:r>
            <a:r>
              <a:rPr kumimoji="0" lang="en-US" altLang="en-US" sz="1200" b="0" i="0" u="none" strike="noStrike" cap="none" normalizeH="0" baseline="0" dirty="0">
                <a:ln>
                  <a:noFill/>
                </a:ln>
                <a:solidFill>
                  <a:srgbClr val="000000"/>
                </a:solidFill>
                <a:effectLst/>
                <a:latin typeface="+mn-lt"/>
              </a:rPr>
              <a:t>. (2022). Clarke University. https://</a:t>
            </a:r>
            <a:r>
              <a:rPr kumimoji="0" lang="en-US" altLang="en-US" sz="1200" b="0" i="0" u="none" strike="noStrike" cap="none" normalizeH="0" baseline="0" dirty="0" err="1">
                <a:ln>
                  <a:noFill/>
                </a:ln>
                <a:solidFill>
                  <a:srgbClr val="000000"/>
                </a:solidFill>
                <a:effectLst/>
                <a:latin typeface="+mn-lt"/>
              </a:rPr>
              <a:t>clarkepride.com</a:t>
            </a:r>
            <a:r>
              <a:rPr kumimoji="0" lang="en-US" altLang="en-US" sz="1200" b="0" i="0" u="none" strike="noStrike" cap="none" normalizeH="0" baseline="0" dirty="0">
                <a:ln>
                  <a:noFill/>
                </a:ln>
                <a:solidFill>
                  <a:srgbClr val="000000"/>
                </a:solidFill>
                <a:effectLst/>
                <a:latin typeface="+mn-lt"/>
              </a:rPr>
              <a:t>/sports/</a:t>
            </a:r>
            <a:r>
              <a:rPr kumimoji="0" lang="en-US" altLang="en-US" sz="1200" b="0" i="0" u="none" strike="noStrike" cap="none" normalizeH="0" baseline="0" dirty="0" err="1">
                <a:ln>
                  <a:noFill/>
                </a:ln>
                <a:solidFill>
                  <a:srgbClr val="000000"/>
                </a:solidFill>
                <a:effectLst/>
                <a:latin typeface="+mn-lt"/>
              </a:rPr>
              <a:t>wbkb</a:t>
            </a:r>
            <a:r>
              <a:rPr kumimoji="0" lang="en-US" altLang="en-US" sz="1200" b="0" i="0" u="none" strike="noStrike" cap="none" normalizeH="0" baseline="0" dirty="0">
                <a:ln>
                  <a:noFill/>
                </a:ln>
                <a:solidFill>
                  <a:srgbClr val="000000"/>
                </a:solidFill>
                <a:effectLst/>
                <a:latin typeface="+mn-lt"/>
              </a:rPr>
              <a:t>/2022-23/teams/</a:t>
            </a:r>
            <a:r>
              <a:rPr kumimoji="0" lang="en-US" altLang="en-US" sz="1200" b="0" i="0" u="none" strike="noStrike" cap="none" normalizeH="0" baseline="0" dirty="0" err="1">
                <a:ln>
                  <a:noFill/>
                </a:ln>
                <a:solidFill>
                  <a:srgbClr val="000000"/>
                </a:solidFill>
                <a:effectLst/>
                <a:latin typeface="+mn-lt"/>
              </a:rPr>
              <a:t>clarkeia</a:t>
            </a: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mn-lt"/>
              </a:rPr>
              <a:t>‌</a:t>
            </a:r>
            <a:endParaRPr kumimoji="0" lang="en-US" altLang="en-US" sz="1200" b="0" i="0" u="none" strike="noStrike" cap="none" normalizeH="0" baseline="0" dirty="0">
              <a:ln>
                <a:noFill/>
              </a:ln>
              <a:solidFill>
                <a:schemeClr val="tx1"/>
              </a:solidFill>
              <a:effectLst/>
              <a:latin typeface="+mn-lt"/>
            </a:endParaRPr>
          </a:p>
        </p:txBody>
      </p:sp>
      <p:sp>
        <p:nvSpPr>
          <p:cNvPr id="9" name="Rectangle 5">
            <a:extLst>
              <a:ext uri="{FF2B5EF4-FFF2-40B4-BE49-F238E27FC236}">
                <a16:creationId xmlns:a16="http://schemas.microsoft.com/office/drawing/2014/main" id="{A9F6A56A-10C0-67A2-922C-4D8CD8518968}"/>
              </a:ext>
            </a:extLst>
          </p:cNvPr>
          <p:cNvSpPr>
            <a:spLocks noChangeArrowheads="1"/>
          </p:cNvSpPr>
          <p:nvPr/>
        </p:nvSpPr>
        <p:spPr bwMode="auto">
          <a:xfrm>
            <a:off x="92365" y="2516806"/>
            <a:ext cx="11822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1" u="none" strike="noStrike" cap="none" normalizeH="0" baseline="0" dirty="0">
                <a:ln>
                  <a:noFill/>
                </a:ln>
                <a:solidFill>
                  <a:srgbClr val="000000"/>
                </a:solidFill>
                <a:effectLst/>
                <a:latin typeface="+mn-lt"/>
              </a:rPr>
              <a:t>2023 24 Women Basketball Season Stats (PDF) - Dordt University</a:t>
            </a:r>
            <a:r>
              <a:rPr kumimoji="0" lang="en-US" altLang="en-US" sz="1200" b="0" i="0" u="none" strike="noStrike" cap="none" normalizeH="0" baseline="0" dirty="0">
                <a:ln>
                  <a:noFill/>
                </a:ln>
                <a:solidFill>
                  <a:srgbClr val="000000"/>
                </a:solidFill>
                <a:effectLst/>
                <a:latin typeface="+mn-lt"/>
              </a:rPr>
              <a:t>. (2023). Dordt University. https://</a:t>
            </a:r>
            <a:r>
              <a:rPr kumimoji="0" lang="en-US" altLang="en-US" sz="1200" b="0" i="0" u="none" strike="noStrike" cap="none" normalizeH="0" baseline="0" dirty="0" err="1">
                <a:ln>
                  <a:noFill/>
                </a:ln>
                <a:solidFill>
                  <a:srgbClr val="000000"/>
                </a:solidFill>
                <a:effectLst/>
                <a:latin typeface="+mn-lt"/>
              </a:rPr>
              <a:t>godordt.com</a:t>
            </a:r>
            <a:r>
              <a:rPr kumimoji="0" lang="en-US" altLang="en-US" sz="1200" b="0" i="0" u="none" strike="noStrike" cap="none" normalizeH="0" baseline="0" dirty="0">
                <a:ln>
                  <a:noFill/>
                </a:ln>
                <a:solidFill>
                  <a:srgbClr val="000000"/>
                </a:solidFill>
                <a:effectLst/>
                <a:latin typeface="+mn-lt"/>
              </a:rPr>
              <a:t>/documents/2024/7/22/2023-24.pdf</a:t>
            </a: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mn-lt"/>
              </a:rPr>
              <a:t>‌</a:t>
            </a:r>
            <a:endParaRPr kumimoji="0" lang="en-US" altLang="en-US" sz="1200" b="0" i="0" u="none" strike="noStrike" cap="none" normalizeH="0" baseline="0" dirty="0">
              <a:ln>
                <a:noFill/>
              </a:ln>
              <a:solidFill>
                <a:schemeClr val="tx1"/>
              </a:solidFill>
              <a:effectLst/>
              <a:latin typeface="+mn-lt"/>
            </a:endParaRPr>
          </a:p>
        </p:txBody>
      </p:sp>
      <p:sp>
        <p:nvSpPr>
          <p:cNvPr id="10" name="Rectangle 6">
            <a:extLst>
              <a:ext uri="{FF2B5EF4-FFF2-40B4-BE49-F238E27FC236}">
                <a16:creationId xmlns:a16="http://schemas.microsoft.com/office/drawing/2014/main" id="{F404CB3D-15CE-4BCD-2134-F36247BB36F9}"/>
              </a:ext>
            </a:extLst>
          </p:cNvPr>
          <p:cNvSpPr>
            <a:spLocks noChangeArrowheads="1"/>
          </p:cNvSpPr>
          <p:nvPr/>
        </p:nvSpPr>
        <p:spPr bwMode="auto">
          <a:xfrm>
            <a:off x="92365" y="2876287"/>
            <a:ext cx="118225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1" u="none" strike="noStrike" cap="none" normalizeH="0" baseline="0" dirty="0">
                <a:ln>
                  <a:noFill/>
                </a:ln>
                <a:solidFill>
                  <a:srgbClr val="000000"/>
                </a:solidFill>
                <a:effectLst/>
                <a:latin typeface="+mn-lt"/>
              </a:rPr>
              <a:t>2024 25 Women Basketball Season Stats (PDF) - Dordt University</a:t>
            </a:r>
            <a:r>
              <a:rPr kumimoji="0" lang="en-US" altLang="en-US" sz="1200" b="0" i="0" u="none" strike="noStrike" cap="none" normalizeH="0" baseline="0" dirty="0">
                <a:ln>
                  <a:noFill/>
                </a:ln>
                <a:solidFill>
                  <a:srgbClr val="000000"/>
                </a:solidFill>
                <a:effectLst/>
                <a:latin typeface="+mn-lt"/>
              </a:rPr>
              <a:t>. (2024). Dordt University. </a:t>
            </a:r>
            <a:r>
              <a:rPr kumimoji="0" lang="en-US" altLang="en-US" sz="1200" b="0" i="0" u="none" strike="noStrike" cap="none" normalizeH="0" baseline="0" dirty="0">
                <a:ln>
                  <a:noFill/>
                </a:ln>
                <a:solidFill>
                  <a:srgbClr val="000000"/>
                </a:solidFill>
                <a:effectLst/>
                <a:latin typeface="+mn-lt"/>
                <a:hlinkClick r:id="rId5"/>
              </a:rPr>
              <a:t>https://godordt.com/documents/2024/7/22/2023-24.pdf</a:t>
            </a:r>
            <a:endParaRPr kumimoji="0" lang="en-US" altLang="en-US" sz="1200" b="0" i="0" u="none" strike="noStrike" cap="none" normalizeH="0" baseline="0" dirty="0">
              <a:ln>
                <a:noFill/>
              </a:ln>
              <a:solidFill>
                <a:srgbClr val="000000"/>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mn-lt"/>
              </a:rPr>
              <a:t>‌</a:t>
            </a:r>
            <a:endParaRPr kumimoji="0" lang="en-US" altLang="en-US" sz="1200" b="0" i="0" u="none" strike="noStrike" cap="none" normalizeH="0" baseline="0" dirty="0">
              <a:ln>
                <a:noFill/>
              </a:ln>
              <a:solidFill>
                <a:schemeClr val="tx1"/>
              </a:solidFill>
              <a:effectLst/>
              <a:latin typeface="+mn-lt"/>
            </a:endParaRPr>
          </a:p>
        </p:txBody>
      </p:sp>
      <p:sp>
        <p:nvSpPr>
          <p:cNvPr id="11" name="Rectangle 7">
            <a:extLst>
              <a:ext uri="{FF2B5EF4-FFF2-40B4-BE49-F238E27FC236}">
                <a16:creationId xmlns:a16="http://schemas.microsoft.com/office/drawing/2014/main" id="{A7067D32-5313-A1C3-44C5-8F2F4D8F72C8}"/>
              </a:ext>
            </a:extLst>
          </p:cNvPr>
          <p:cNvSpPr>
            <a:spLocks noChangeArrowheads="1"/>
          </p:cNvSpPr>
          <p:nvPr/>
        </p:nvSpPr>
        <p:spPr bwMode="auto">
          <a:xfrm>
            <a:off x="92365" y="3114587"/>
            <a:ext cx="12000762"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1" u="none" strike="noStrike" cap="none" normalizeH="0" baseline="0" dirty="0">
                <a:ln>
                  <a:noFill/>
                </a:ln>
                <a:solidFill>
                  <a:srgbClr val="000000"/>
                </a:solidFill>
                <a:effectLst/>
                <a:latin typeface="+mn-lt"/>
              </a:rPr>
              <a:t>2018-19 Women’s Basketball Cumulative Statistics - UPIKE Athletics</a:t>
            </a:r>
            <a:r>
              <a:rPr kumimoji="0" lang="en-US" altLang="en-US" sz="1200" b="0" i="0" u="none" strike="noStrike" cap="none" normalizeH="0" baseline="0" dirty="0">
                <a:ln>
                  <a:noFill/>
                </a:ln>
                <a:solidFill>
                  <a:srgbClr val="000000"/>
                </a:solidFill>
                <a:effectLst/>
                <a:latin typeface="+mn-lt"/>
              </a:rPr>
              <a:t>. (2018). UPIKE Athletics. </a:t>
            </a:r>
            <a:r>
              <a:rPr kumimoji="0" lang="en-US" altLang="en-US" sz="1200" b="0" i="0" u="none" strike="noStrike" cap="none" normalizeH="0" baseline="0" dirty="0">
                <a:ln>
                  <a:noFill/>
                </a:ln>
                <a:solidFill>
                  <a:srgbClr val="000000"/>
                </a:solidFill>
                <a:effectLst/>
                <a:latin typeface="+mn-lt"/>
                <a:hlinkClick r:id="rId6"/>
              </a:rPr>
              <a:t>https://upikebears.com/sports/womens-basketball/stats/2018-19</a:t>
            </a:r>
            <a:endParaRPr kumimoji="0" lang="en-US" altLang="en-US" sz="1200" b="0" i="0" u="none" strike="noStrike" cap="none" normalizeH="0" baseline="0" dirty="0">
              <a:ln>
                <a:noFill/>
              </a:ln>
              <a:solidFill>
                <a:srgbClr val="000000"/>
              </a:solidFill>
              <a:effectLst/>
              <a:latin typeface="+mn-lt"/>
            </a:endParaRPr>
          </a:p>
          <a:p>
            <a:pPr marL="285750" lvl="0" indent="-285750">
              <a:buFont typeface="Arial" panose="020B0604020202020204" pitchFamily="34" charset="0"/>
              <a:buChar char="•"/>
            </a:pPr>
            <a:r>
              <a:rPr lang="en-US" altLang="en-US" sz="1200" i="1" dirty="0">
                <a:solidFill>
                  <a:srgbClr val="000000"/>
                </a:solidFill>
                <a:latin typeface="+mn-lt"/>
              </a:rPr>
              <a:t>2020-21 Women’s Basketball Cumulative Statistics - UPIKE Athletics</a:t>
            </a:r>
            <a:r>
              <a:rPr lang="en-US" altLang="en-US" sz="1200" dirty="0">
                <a:solidFill>
                  <a:srgbClr val="000000"/>
                </a:solidFill>
                <a:latin typeface="+mn-lt"/>
              </a:rPr>
              <a:t>. (2018). UPIKE Athletics. https://</a:t>
            </a:r>
            <a:r>
              <a:rPr lang="en-US" altLang="en-US" sz="1200" dirty="0" err="1">
                <a:solidFill>
                  <a:srgbClr val="000000"/>
                </a:solidFill>
                <a:latin typeface="+mn-lt"/>
              </a:rPr>
              <a:t>upikebears.com</a:t>
            </a:r>
            <a:r>
              <a:rPr lang="en-US" altLang="en-US" sz="1200" dirty="0">
                <a:solidFill>
                  <a:srgbClr val="000000"/>
                </a:solidFill>
                <a:latin typeface="+mn-lt"/>
              </a:rPr>
              <a:t>/sports/</a:t>
            </a:r>
            <a:r>
              <a:rPr lang="en-US" altLang="en-US" sz="1200" dirty="0" err="1">
                <a:solidFill>
                  <a:srgbClr val="000000"/>
                </a:solidFill>
                <a:latin typeface="+mn-lt"/>
              </a:rPr>
              <a:t>womens</a:t>
            </a:r>
            <a:r>
              <a:rPr lang="en-US" altLang="en-US" sz="1200" dirty="0">
                <a:solidFill>
                  <a:srgbClr val="000000"/>
                </a:solidFill>
                <a:latin typeface="+mn-lt"/>
              </a:rPr>
              <a:t>-basketball/stats/</a:t>
            </a:r>
            <a:r>
              <a:rPr lang="en-US" altLang="en-US" sz="1200" i="1" dirty="0">
                <a:solidFill>
                  <a:srgbClr val="000000"/>
                </a:solidFill>
                <a:latin typeface="+mn-lt"/>
              </a:rPr>
              <a:t> 2020-21</a:t>
            </a:r>
            <a:endParaRPr lang="en-US" altLang="en-US" sz="1200" dirty="0">
              <a:latin typeface="+mn-lt"/>
            </a:endParaRPr>
          </a:p>
          <a:p>
            <a:pPr lvl="0"/>
            <a:r>
              <a:rPr lang="en-US" altLang="en-US" sz="1200" dirty="0">
                <a:solidFill>
                  <a:srgbClr val="000000"/>
                </a:solidFill>
                <a:latin typeface="+mn-lt"/>
              </a:rPr>
              <a:t>‌</a:t>
            </a:r>
            <a:endParaRPr lang="en-US" altLang="en-US" sz="1200" dirty="0">
              <a:latin typeface="+mn-lt"/>
            </a:endParaRPr>
          </a:p>
          <a:p>
            <a:pPr marL="285750" lvl="0" indent="-285750">
              <a:buFont typeface="Arial" panose="020B0604020202020204" pitchFamily="34" charset="0"/>
              <a:buChar char="•"/>
            </a:pPr>
            <a:r>
              <a:rPr lang="en-US" altLang="en-US" sz="1200" i="1" dirty="0">
                <a:solidFill>
                  <a:srgbClr val="000000"/>
                </a:solidFill>
                <a:latin typeface="+mn-lt"/>
              </a:rPr>
              <a:t>2021-22 Women’s Basketball Cumulative Statistics - UPIKE Athletics</a:t>
            </a:r>
            <a:r>
              <a:rPr lang="en-US" altLang="en-US" sz="1200" dirty="0">
                <a:solidFill>
                  <a:srgbClr val="000000"/>
                </a:solidFill>
                <a:latin typeface="+mn-lt"/>
              </a:rPr>
              <a:t>. (2018). UPIKE Athletics. https://</a:t>
            </a:r>
            <a:r>
              <a:rPr lang="en-US" altLang="en-US" sz="1200" dirty="0" err="1">
                <a:solidFill>
                  <a:srgbClr val="000000"/>
                </a:solidFill>
                <a:latin typeface="+mn-lt"/>
              </a:rPr>
              <a:t>upikebears.com</a:t>
            </a:r>
            <a:r>
              <a:rPr lang="en-US" altLang="en-US" sz="1200" dirty="0">
                <a:solidFill>
                  <a:srgbClr val="000000"/>
                </a:solidFill>
                <a:latin typeface="+mn-lt"/>
              </a:rPr>
              <a:t>/sports/</a:t>
            </a:r>
            <a:r>
              <a:rPr lang="en-US" altLang="en-US" sz="1200" dirty="0" err="1">
                <a:solidFill>
                  <a:srgbClr val="000000"/>
                </a:solidFill>
                <a:latin typeface="+mn-lt"/>
              </a:rPr>
              <a:t>womens</a:t>
            </a:r>
            <a:r>
              <a:rPr lang="en-US" altLang="en-US" sz="1200" dirty="0">
                <a:solidFill>
                  <a:srgbClr val="000000"/>
                </a:solidFill>
                <a:latin typeface="+mn-lt"/>
              </a:rPr>
              <a:t>-basketball/stats/</a:t>
            </a:r>
            <a:r>
              <a:rPr lang="en-US" altLang="en-US" sz="1200" i="1" dirty="0">
                <a:solidFill>
                  <a:srgbClr val="000000"/>
                </a:solidFill>
                <a:latin typeface="+mn-lt"/>
              </a:rPr>
              <a:t> 2021-22</a:t>
            </a:r>
            <a:endParaRPr lang="en-US" altLang="en-US" sz="1200" dirty="0">
              <a:latin typeface="+mn-lt"/>
            </a:endParaRPr>
          </a:p>
          <a:p>
            <a:pPr lvl="0"/>
            <a:r>
              <a:rPr lang="en-US" altLang="en-US" sz="1200" dirty="0">
                <a:solidFill>
                  <a:srgbClr val="000000"/>
                </a:solidFill>
                <a:latin typeface="+mn-lt"/>
              </a:rPr>
              <a:t>‌</a:t>
            </a:r>
            <a:endParaRPr lang="en-US" altLang="en-US" sz="1200" dirty="0">
              <a:latin typeface="+mn-lt"/>
            </a:endParaRPr>
          </a:p>
          <a:p>
            <a:pPr marL="285750" lvl="0" indent="-285750">
              <a:buFont typeface="Arial" panose="020B0604020202020204" pitchFamily="34" charset="0"/>
              <a:buChar char="•"/>
            </a:pPr>
            <a:r>
              <a:rPr lang="en-US" altLang="en-US" sz="1200" i="1" dirty="0">
                <a:solidFill>
                  <a:srgbClr val="000000"/>
                </a:solidFill>
                <a:latin typeface="+mn-lt"/>
              </a:rPr>
              <a:t>2022-23 Women’s Basketball Cumulative Statistics - UPIKE Athletics</a:t>
            </a:r>
            <a:r>
              <a:rPr lang="en-US" altLang="en-US" sz="1200" dirty="0">
                <a:solidFill>
                  <a:srgbClr val="000000"/>
                </a:solidFill>
                <a:latin typeface="+mn-lt"/>
              </a:rPr>
              <a:t>. (2018). UPIKE Athletics. https://</a:t>
            </a:r>
            <a:r>
              <a:rPr lang="en-US" altLang="en-US" sz="1200" dirty="0" err="1">
                <a:solidFill>
                  <a:srgbClr val="000000"/>
                </a:solidFill>
                <a:latin typeface="+mn-lt"/>
              </a:rPr>
              <a:t>upikebears.com</a:t>
            </a:r>
            <a:r>
              <a:rPr lang="en-US" altLang="en-US" sz="1200" dirty="0">
                <a:solidFill>
                  <a:srgbClr val="000000"/>
                </a:solidFill>
                <a:latin typeface="+mn-lt"/>
              </a:rPr>
              <a:t>/sports/</a:t>
            </a:r>
            <a:r>
              <a:rPr lang="en-US" altLang="en-US" sz="1200" dirty="0" err="1">
                <a:solidFill>
                  <a:srgbClr val="000000"/>
                </a:solidFill>
                <a:latin typeface="+mn-lt"/>
              </a:rPr>
              <a:t>womens</a:t>
            </a:r>
            <a:r>
              <a:rPr lang="en-US" altLang="en-US" sz="1200" dirty="0">
                <a:solidFill>
                  <a:srgbClr val="000000"/>
                </a:solidFill>
                <a:latin typeface="+mn-lt"/>
              </a:rPr>
              <a:t>-basketball/stats/</a:t>
            </a:r>
            <a:r>
              <a:rPr lang="en-US" altLang="en-US" sz="1200" i="1" dirty="0">
                <a:solidFill>
                  <a:srgbClr val="000000"/>
                </a:solidFill>
                <a:latin typeface="+mn-lt"/>
              </a:rPr>
              <a:t> 2022-23</a:t>
            </a:r>
            <a:endParaRPr lang="en-US" altLang="en-US" sz="1200" dirty="0">
              <a:latin typeface="+mn-lt"/>
            </a:endParaRPr>
          </a:p>
          <a:p>
            <a:pPr lvl="0"/>
            <a:r>
              <a:rPr lang="en-US" altLang="en-US" sz="1200" dirty="0">
                <a:solidFill>
                  <a:srgbClr val="000000"/>
                </a:solidFill>
                <a:latin typeface="+mn-lt"/>
              </a:rPr>
              <a:t>‌</a:t>
            </a:r>
            <a:endParaRPr lang="en-US" altLang="en-US" sz="1200" dirty="0">
              <a:latin typeface="+mn-lt"/>
            </a:endParaRPr>
          </a:p>
          <a:p>
            <a:pPr marL="285750" lvl="0" indent="-285750">
              <a:buFont typeface="Arial" panose="020B0604020202020204" pitchFamily="34" charset="0"/>
              <a:buChar char="•"/>
            </a:pPr>
            <a:r>
              <a:rPr lang="en-US" altLang="en-US" sz="1200" i="1" dirty="0">
                <a:solidFill>
                  <a:srgbClr val="000000"/>
                </a:solidFill>
                <a:latin typeface="+mn-lt"/>
              </a:rPr>
              <a:t>2023-24 Women’s Basketball Cumulative Statistics - UPIKE Athletics</a:t>
            </a:r>
            <a:r>
              <a:rPr lang="en-US" altLang="en-US" sz="1200" dirty="0">
                <a:solidFill>
                  <a:srgbClr val="000000"/>
                </a:solidFill>
                <a:latin typeface="+mn-lt"/>
              </a:rPr>
              <a:t>. (2018). UPIKE Athletics. https://</a:t>
            </a:r>
            <a:r>
              <a:rPr lang="en-US" altLang="en-US" sz="1200" dirty="0" err="1">
                <a:solidFill>
                  <a:srgbClr val="000000"/>
                </a:solidFill>
                <a:latin typeface="+mn-lt"/>
              </a:rPr>
              <a:t>upikebears.com</a:t>
            </a:r>
            <a:r>
              <a:rPr lang="en-US" altLang="en-US" sz="1200" dirty="0">
                <a:solidFill>
                  <a:srgbClr val="000000"/>
                </a:solidFill>
                <a:latin typeface="+mn-lt"/>
              </a:rPr>
              <a:t>/sports/</a:t>
            </a:r>
            <a:r>
              <a:rPr lang="en-US" altLang="en-US" sz="1200" dirty="0" err="1">
                <a:solidFill>
                  <a:srgbClr val="000000"/>
                </a:solidFill>
                <a:latin typeface="+mn-lt"/>
              </a:rPr>
              <a:t>womens</a:t>
            </a:r>
            <a:r>
              <a:rPr lang="en-US" altLang="en-US" sz="1200" dirty="0">
                <a:solidFill>
                  <a:srgbClr val="000000"/>
                </a:solidFill>
                <a:latin typeface="+mn-lt"/>
              </a:rPr>
              <a:t>-basketball/stats/</a:t>
            </a:r>
            <a:r>
              <a:rPr lang="en-US" altLang="en-US" sz="1200" i="1" dirty="0">
                <a:solidFill>
                  <a:srgbClr val="000000"/>
                </a:solidFill>
                <a:latin typeface="+mn-lt"/>
              </a:rPr>
              <a:t> 2023-24</a:t>
            </a:r>
            <a:endParaRPr lang="en-US" altLang="en-US" sz="1200" dirty="0">
              <a:latin typeface="+mn-lt"/>
            </a:endParaRPr>
          </a:p>
          <a:p>
            <a:pPr lvl="0"/>
            <a:r>
              <a:rPr lang="en-US" altLang="en-US" sz="1200" dirty="0">
                <a:solidFill>
                  <a:srgbClr val="000000"/>
                </a:solidFill>
                <a:latin typeface="+mn-lt"/>
              </a:rPr>
              <a:t>‌</a:t>
            </a:r>
            <a:endParaRPr lang="en-US" altLang="en-US" sz="1200" dirty="0">
              <a:latin typeface="+mn-lt"/>
            </a:endParaRPr>
          </a:p>
          <a:p>
            <a:pPr marL="285750" lvl="0" indent="-285750">
              <a:buFont typeface="Arial" panose="020B0604020202020204" pitchFamily="34" charset="0"/>
              <a:buChar char="•"/>
            </a:pPr>
            <a:r>
              <a:rPr lang="en-US" altLang="en-US" sz="1200" i="1" dirty="0">
                <a:solidFill>
                  <a:srgbClr val="000000"/>
                </a:solidFill>
                <a:latin typeface="+mn-lt"/>
              </a:rPr>
              <a:t>2024-25 Women’s Basketball Cumulative Statistics - UPIKE Athletics</a:t>
            </a:r>
            <a:r>
              <a:rPr lang="en-US" altLang="en-US" sz="1200" dirty="0">
                <a:solidFill>
                  <a:srgbClr val="000000"/>
                </a:solidFill>
                <a:latin typeface="+mn-lt"/>
              </a:rPr>
              <a:t>. (2018). UPIKE Athletics. https://</a:t>
            </a:r>
            <a:r>
              <a:rPr lang="en-US" altLang="en-US" sz="1200" dirty="0" err="1">
                <a:solidFill>
                  <a:srgbClr val="000000"/>
                </a:solidFill>
                <a:latin typeface="+mn-lt"/>
              </a:rPr>
              <a:t>upikebears.com</a:t>
            </a:r>
            <a:r>
              <a:rPr lang="en-US" altLang="en-US" sz="1200" dirty="0">
                <a:solidFill>
                  <a:srgbClr val="000000"/>
                </a:solidFill>
                <a:latin typeface="+mn-lt"/>
              </a:rPr>
              <a:t>/sports/</a:t>
            </a:r>
            <a:r>
              <a:rPr lang="en-US" altLang="en-US" sz="1200" dirty="0" err="1">
                <a:solidFill>
                  <a:srgbClr val="000000"/>
                </a:solidFill>
                <a:latin typeface="+mn-lt"/>
              </a:rPr>
              <a:t>womens</a:t>
            </a:r>
            <a:r>
              <a:rPr lang="en-US" altLang="en-US" sz="1200" dirty="0">
                <a:solidFill>
                  <a:srgbClr val="000000"/>
                </a:solidFill>
                <a:latin typeface="+mn-lt"/>
              </a:rPr>
              <a:t>-basketball/stats/</a:t>
            </a:r>
            <a:r>
              <a:rPr lang="en-US" altLang="en-US" sz="1200" i="1" dirty="0">
                <a:solidFill>
                  <a:srgbClr val="000000"/>
                </a:solidFill>
                <a:latin typeface="+mn-lt"/>
              </a:rPr>
              <a:t> 2024-25</a:t>
            </a:r>
          </a:p>
          <a:p>
            <a:pPr marL="171450" lvl="0" indent="-171450">
              <a:buFont typeface="Arial" panose="020B0604020202020204" pitchFamily="34" charset="0"/>
              <a:buChar char="•"/>
            </a:pPr>
            <a:r>
              <a:rPr lang="en-US" altLang="en-US" sz="1200" dirty="0">
                <a:solidFill>
                  <a:srgbClr val="000000"/>
                </a:solidFill>
                <a:latin typeface="+mn-lt"/>
              </a:rPr>
              <a:t>    Basketball Reference. (2025). </a:t>
            </a:r>
            <a:r>
              <a:rPr lang="en-US" altLang="en-US" sz="1200" i="1" dirty="0">
                <a:solidFill>
                  <a:srgbClr val="000000"/>
                </a:solidFill>
                <a:latin typeface="+mn-lt"/>
              </a:rPr>
              <a:t>Glossary | Basketball-</a:t>
            </a:r>
            <a:r>
              <a:rPr lang="en-US" altLang="en-US" sz="1200" i="1" dirty="0" err="1">
                <a:solidFill>
                  <a:srgbClr val="000000"/>
                </a:solidFill>
                <a:latin typeface="+mn-lt"/>
              </a:rPr>
              <a:t>Reference.com</a:t>
            </a:r>
            <a:r>
              <a:rPr lang="en-US" altLang="en-US" sz="1200" dirty="0">
                <a:solidFill>
                  <a:srgbClr val="000000"/>
                </a:solidFill>
                <a:latin typeface="+mn-lt"/>
              </a:rPr>
              <a:t>. Basketball-</a:t>
            </a:r>
            <a:r>
              <a:rPr lang="en-US" altLang="en-US" sz="1200" dirty="0" err="1">
                <a:solidFill>
                  <a:srgbClr val="000000"/>
                </a:solidFill>
                <a:latin typeface="+mn-lt"/>
              </a:rPr>
              <a:t>Reference.com</a:t>
            </a:r>
            <a:r>
              <a:rPr lang="en-US" altLang="en-US" sz="1200" dirty="0">
                <a:solidFill>
                  <a:srgbClr val="000000"/>
                </a:solidFill>
                <a:latin typeface="+mn-lt"/>
              </a:rPr>
              <a:t>. </a:t>
            </a:r>
            <a:r>
              <a:rPr lang="en-US" altLang="en-US" sz="1200" dirty="0">
                <a:solidFill>
                  <a:srgbClr val="000000"/>
                </a:solidFill>
                <a:latin typeface="+mn-lt"/>
                <a:hlinkClick r:id="rId7"/>
              </a:rPr>
              <a:t>https://www.basketball-</a:t>
            </a:r>
            <a:r>
              <a:rPr lang="en-US" altLang="en-US" sz="1200" dirty="0">
                <a:solidFill>
                  <a:srgbClr val="000000"/>
                </a:solidFill>
                <a:latin typeface="+mn-lt"/>
              </a:rPr>
              <a:t>.   </a:t>
            </a:r>
            <a:r>
              <a:rPr lang="en-US" altLang="en-US" sz="1200" dirty="0" err="1">
                <a:solidFill>
                  <a:srgbClr val="000000"/>
                </a:solidFill>
                <a:latin typeface="+mn-lt"/>
              </a:rPr>
              <a:t>reference.com</a:t>
            </a:r>
            <a:r>
              <a:rPr lang="en-US" altLang="en-US" sz="1200" dirty="0">
                <a:solidFill>
                  <a:srgbClr val="000000"/>
                </a:solidFill>
                <a:latin typeface="+mn-lt"/>
              </a:rPr>
              <a:t>/about/</a:t>
            </a:r>
            <a:r>
              <a:rPr lang="en-US" altLang="en-US" sz="1200" dirty="0" err="1">
                <a:solidFill>
                  <a:srgbClr val="000000"/>
                </a:solidFill>
                <a:latin typeface="+mn-lt"/>
              </a:rPr>
              <a:t>glossary.html?utm_source</a:t>
            </a:r>
            <a:r>
              <a:rPr lang="en-US" altLang="en-US" sz="1200" dirty="0">
                <a:solidFill>
                  <a:srgbClr val="000000"/>
                </a:solidFill>
                <a:latin typeface="+mn-lt"/>
              </a:rPr>
              <a:t>=</a:t>
            </a:r>
            <a:r>
              <a:rPr lang="en-US" altLang="en-US" sz="1200" dirty="0" err="1">
                <a:solidFill>
                  <a:srgbClr val="000000"/>
                </a:solidFill>
                <a:latin typeface="+mn-lt"/>
              </a:rPr>
              <a:t>chatgpt.com</a:t>
            </a:r>
            <a:endParaRPr lang="en-US" altLang="en-US" sz="1200" dirty="0">
              <a:solidFill>
                <a:srgbClr val="000000"/>
              </a:solidFill>
              <a:latin typeface="+mn-lt"/>
            </a:endParaRPr>
          </a:p>
          <a:p>
            <a:pPr lvl="0"/>
            <a:endParaRPr lang="en-US" altLang="en-US" sz="1200" dirty="0">
              <a:solidFill>
                <a:srgbClr val="000000"/>
              </a:solidFill>
              <a:latin typeface="+mn-lt"/>
            </a:endParaRPr>
          </a:p>
          <a:p>
            <a:pPr marL="171450" lvl="0" indent="-171450">
              <a:buFont typeface="Arial" panose="020B0604020202020204" pitchFamily="34" charset="0"/>
              <a:buChar char="•"/>
            </a:pPr>
            <a:r>
              <a:rPr lang="en-US" altLang="en-US" sz="1200" dirty="0">
                <a:solidFill>
                  <a:srgbClr val="000000"/>
                </a:solidFill>
                <a:latin typeface="+mn-lt"/>
              </a:rPr>
              <a:t>Wikipedia Contributors. (2025, November 10). </a:t>
            </a:r>
            <a:r>
              <a:rPr lang="en-US" altLang="en-US" sz="1200" i="1" dirty="0">
                <a:solidFill>
                  <a:srgbClr val="000000"/>
                </a:solidFill>
                <a:latin typeface="+mn-lt"/>
              </a:rPr>
              <a:t>True shooting percentage</a:t>
            </a:r>
            <a:r>
              <a:rPr lang="en-US" altLang="en-US" sz="1200" dirty="0">
                <a:solidFill>
                  <a:srgbClr val="000000"/>
                </a:solidFill>
                <a:latin typeface="+mn-lt"/>
              </a:rPr>
              <a:t>. Wikipedia; Wikimedia Foundation.</a:t>
            </a:r>
          </a:p>
          <a:p>
            <a:pPr marL="171450" lvl="0" indent="-171450">
              <a:buFont typeface="Arial" panose="020B0604020202020204" pitchFamily="34" charset="0"/>
              <a:buChar char="•"/>
            </a:pPr>
            <a:endParaRPr lang="en-US" altLang="en-US" sz="1200" dirty="0">
              <a:latin typeface="+mn-lt"/>
            </a:endParaRPr>
          </a:p>
          <a:p>
            <a:pPr lvl="0"/>
            <a:r>
              <a:rPr lang="en-US" altLang="en-US" sz="1200" dirty="0">
                <a:solidFill>
                  <a:srgbClr val="000000"/>
                </a:solidFill>
                <a:latin typeface="+mn-lt"/>
              </a:rPr>
              <a:t>‌</a:t>
            </a:r>
            <a:endParaRPr lang="en-US" altLang="en-US" sz="1200" dirty="0">
              <a:latin typeface="+mn-lt"/>
            </a:endParaRPr>
          </a:p>
          <a:p>
            <a:pPr marL="171450" lvl="0" indent="-171450">
              <a:buFont typeface="Arial" panose="020B0604020202020204" pitchFamily="34" charset="0"/>
              <a:buChar char="•"/>
            </a:pPr>
            <a:endParaRPr lang="en-US" altLang="en-US" sz="1200" dirty="0">
              <a:latin typeface="+mn-lt"/>
            </a:endParaRPr>
          </a:p>
          <a:p>
            <a:pPr lvl="0"/>
            <a:r>
              <a:rPr lang="en-US" altLang="en-US" sz="1200" dirty="0">
                <a:solidFill>
                  <a:srgbClr val="000000"/>
                </a:solidFill>
                <a:latin typeface="+mn-lt"/>
              </a:rPr>
              <a:t>‌</a:t>
            </a:r>
            <a:endParaRPr lang="en-US" altLang="en-US" sz="1200" dirty="0">
              <a:latin typeface="+mn-lt"/>
            </a:endParaRPr>
          </a:p>
          <a:p>
            <a:pPr marL="285750" lvl="0" indent="-285750">
              <a:buFont typeface="Arial" panose="020B0604020202020204" pitchFamily="34" charset="0"/>
              <a:buChar char="•"/>
            </a:pPr>
            <a:endParaRPr lang="en-US" altLang="en-US" sz="1200" i="1" dirty="0">
              <a:solidFill>
                <a:srgbClr val="000000"/>
              </a:solidFill>
              <a:latin typeface="+mn-lt"/>
            </a:endParaRPr>
          </a:p>
          <a:p>
            <a:pPr marL="285750" lvl="0" indent="-285750">
              <a:buFont typeface="Arial" panose="020B0604020202020204" pitchFamily="34" charset="0"/>
              <a:buChar char="•"/>
            </a:pPr>
            <a:endParaRPr lang="en-US" altLang="en-US" sz="1200" dirty="0">
              <a:latin typeface="+mn-lt"/>
            </a:endParaRPr>
          </a:p>
          <a:p>
            <a:pPr lvl="0"/>
            <a:r>
              <a:rPr lang="en-US" altLang="en-US" sz="1200" dirty="0">
                <a:solidFill>
                  <a:srgbClr val="000000"/>
                </a:solidFill>
                <a:latin typeface="+mn-lt"/>
              </a:rPr>
              <a:t>‌</a:t>
            </a:r>
            <a:endParaRPr lang="en-US" altLang="en-US" sz="1200" dirty="0">
              <a:latin typeface="+mn-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mn-lt"/>
              </a:rPr>
              <a:t>‌</a:t>
            </a:r>
            <a:endParaRPr kumimoji="0" lang="en-US" altLang="en-US" sz="1200" b="0" i="0" u="none" strike="noStrike" cap="none" normalizeH="0" baseline="0" dirty="0">
              <a:ln>
                <a:noFill/>
              </a:ln>
              <a:solidFill>
                <a:schemeClr val="tx1"/>
              </a:solidFill>
              <a:effectLst/>
              <a:latin typeface="+mn-lt"/>
            </a:endParaRPr>
          </a:p>
        </p:txBody>
      </p:sp>
      <p:sp>
        <p:nvSpPr>
          <p:cNvPr id="13" name="Rectangle 9">
            <a:extLst>
              <a:ext uri="{FF2B5EF4-FFF2-40B4-BE49-F238E27FC236}">
                <a16:creationId xmlns:a16="http://schemas.microsoft.com/office/drawing/2014/main" id="{E2CA8FBC-93A0-5F65-57EA-30F10FDC5BFC}"/>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0">
            <a:extLst>
              <a:ext uri="{FF2B5EF4-FFF2-40B4-BE49-F238E27FC236}">
                <a16:creationId xmlns:a16="http://schemas.microsoft.com/office/drawing/2014/main" id="{634BC760-7398-1BD2-F8D5-8719D8064B7A}"/>
              </a:ext>
            </a:extLst>
          </p:cNvPr>
          <p:cNvSpPr>
            <a:spLocks noChangeArrowheads="1"/>
          </p:cNvSpPr>
          <p:nvPr/>
        </p:nvSpPr>
        <p:spPr bwMode="auto">
          <a:xfrm>
            <a:off x="92365" y="5950538"/>
            <a:ext cx="106990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1" u="none" strike="noStrike" cap="none" normalizeH="0" baseline="0" dirty="0">
                <a:ln>
                  <a:noFill/>
                </a:ln>
                <a:solidFill>
                  <a:srgbClr val="000000"/>
                </a:solidFill>
                <a:effectLst/>
                <a:latin typeface="+mn-lt"/>
              </a:rPr>
              <a:t>NBA Efficiency Calculator (EFF)</a:t>
            </a:r>
            <a:r>
              <a:rPr kumimoji="0" lang="en-US" altLang="en-US" sz="1200" b="0" i="0" u="none" strike="noStrike" cap="none" normalizeH="0" baseline="0" dirty="0">
                <a:ln>
                  <a:noFill/>
                </a:ln>
                <a:solidFill>
                  <a:srgbClr val="000000"/>
                </a:solidFill>
                <a:effectLst/>
                <a:latin typeface="+mn-lt"/>
              </a:rPr>
              <a:t>. (2020). Captain Calculator. https://</a:t>
            </a:r>
            <a:r>
              <a:rPr kumimoji="0" lang="en-US" altLang="en-US" sz="1200" b="0" i="0" u="none" strike="noStrike" cap="none" normalizeH="0" baseline="0" dirty="0" err="1">
                <a:ln>
                  <a:noFill/>
                </a:ln>
                <a:solidFill>
                  <a:srgbClr val="000000"/>
                </a:solidFill>
                <a:effectLst/>
                <a:latin typeface="+mn-lt"/>
              </a:rPr>
              <a:t>captaincalculator.com</a:t>
            </a:r>
            <a:r>
              <a:rPr kumimoji="0" lang="en-US" altLang="en-US" sz="1200" b="0" i="0" u="none" strike="noStrike" cap="none" normalizeH="0" baseline="0" dirty="0">
                <a:ln>
                  <a:noFill/>
                </a:ln>
                <a:solidFill>
                  <a:srgbClr val="000000"/>
                </a:solidFill>
                <a:effectLst/>
                <a:latin typeface="+mn-lt"/>
              </a:rPr>
              <a:t>/sports/basketball/efficiency/?</a:t>
            </a:r>
            <a:r>
              <a:rPr kumimoji="0" lang="en-US" altLang="en-US" sz="1200" b="0" i="0" u="none" strike="noStrike" cap="none" normalizeH="0" baseline="0" dirty="0" err="1">
                <a:ln>
                  <a:noFill/>
                </a:ln>
                <a:solidFill>
                  <a:srgbClr val="000000"/>
                </a:solidFill>
                <a:effectLst/>
                <a:latin typeface="+mn-lt"/>
              </a:rPr>
              <a:t>utm_source</a:t>
            </a:r>
            <a:r>
              <a:rPr kumimoji="0" lang="en-US" altLang="en-US" sz="1200" b="0" i="0" u="none" strike="noStrike" cap="none" normalizeH="0" baseline="0" dirty="0">
                <a:ln>
                  <a:noFill/>
                </a:ln>
                <a:solidFill>
                  <a:srgbClr val="000000"/>
                </a:solidFill>
                <a:effectLst/>
                <a:latin typeface="+mn-lt"/>
              </a:rPr>
              <a:t>=</a:t>
            </a:r>
            <a:r>
              <a:rPr kumimoji="0" lang="en-US" altLang="en-US" sz="1200" b="0" i="0" u="none" strike="noStrike" cap="none" normalizeH="0" baseline="0" dirty="0" err="1">
                <a:ln>
                  <a:noFill/>
                </a:ln>
                <a:solidFill>
                  <a:srgbClr val="000000"/>
                </a:solidFill>
                <a:effectLst/>
                <a:latin typeface="+mn-lt"/>
              </a:rPr>
              <a:t>chatgpt.com</a:t>
            </a: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mn-lt"/>
              </a:rPr>
              <a:t>‌</a:t>
            </a:r>
            <a:endParaRPr kumimoji="0" lang="en-US" altLang="en-US" sz="1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62682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A6C5F-3B9A-5848-DE22-5908D5F86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F22760-05C8-24E1-4EC7-E060A8E341A9}"/>
              </a:ext>
            </a:extLst>
          </p:cNvPr>
          <p:cNvSpPr>
            <a:spLocks noGrp="1"/>
          </p:cNvSpPr>
          <p:nvPr>
            <p:ph type="title"/>
          </p:nvPr>
        </p:nvSpPr>
        <p:spPr>
          <a:xfrm>
            <a:off x="863970" y="317207"/>
            <a:ext cx="10058400" cy="1609344"/>
          </a:xfrm>
        </p:spPr>
        <p:txBody>
          <a:bodyPr/>
          <a:lstStyle/>
          <a:p>
            <a:r>
              <a:rPr lang="en-US" b="1" dirty="0"/>
              <a:t>The Collegiate Challenge: Evaluating Success in the NAIA</a:t>
            </a:r>
            <a:endParaRPr lang="en-US" dirty="0"/>
          </a:p>
        </p:txBody>
      </p:sp>
      <p:sp>
        <p:nvSpPr>
          <p:cNvPr id="4" name="TextBox 3">
            <a:extLst>
              <a:ext uri="{FF2B5EF4-FFF2-40B4-BE49-F238E27FC236}">
                <a16:creationId xmlns:a16="http://schemas.microsoft.com/office/drawing/2014/main" id="{B666B7B6-B82A-B938-6186-4FCA257D238B}"/>
              </a:ext>
            </a:extLst>
          </p:cNvPr>
          <p:cNvSpPr txBox="1"/>
          <p:nvPr/>
        </p:nvSpPr>
        <p:spPr>
          <a:xfrm>
            <a:off x="644845" y="1926551"/>
            <a:ext cx="10277525" cy="4716676"/>
          </a:xfrm>
          <a:prstGeom prst="rect">
            <a:avLst/>
          </a:prstGeom>
          <a:noFill/>
        </p:spPr>
        <p:txBody>
          <a:bodyPr wrap="square" rtlCol="0">
            <a:spAutoFit/>
          </a:bodyPr>
          <a:lstStyle/>
          <a:p>
            <a:pPr lvl="0" eaLnBrk="0" fontAlgn="base" hangingPunct="0">
              <a:lnSpc>
                <a:spcPct val="250000"/>
              </a:lnSpc>
              <a:spcBef>
                <a:spcPct val="0"/>
              </a:spcBef>
              <a:spcAft>
                <a:spcPct val="0"/>
              </a:spcAft>
              <a:buFontTx/>
              <a:buChar char="•"/>
            </a:pPr>
            <a:r>
              <a:rPr lang="en-US" altLang="en-US" dirty="0">
                <a:solidFill>
                  <a:srgbClr val="000000"/>
                </a:solidFill>
              </a:rPr>
              <a:t>It is challenging to evaluate success in the NAIA because the league is less widespread than others, like the NCAA, and available data is limited</a:t>
            </a:r>
          </a:p>
          <a:p>
            <a:pPr lvl="0" eaLnBrk="0" fontAlgn="base" hangingPunct="0">
              <a:lnSpc>
                <a:spcPct val="250000"/>
              </a:lnSpc>
              <a:spcBef>
                <a:spcPct val="0"/>
              </a:spcBef>
              <a:spcAft>
                <a:spcPct val="0"/>
              </a:spcAft>
              <a:buFontTx/>
              <a:buChar char="•"/>
            </a:pPr>
            <a:r>
              <a:rPr lang="en-US" altLang="en-US" dirty="0">
                <a:solidFill>
                  <a:srgbClr val="000000"/>
                </a:solidFill>
              </a:rPr>
              <a:t>Even at the NCAA level, statistics are not nearly as advanced as those used in professional leagues such as the NBA</a:t>
            </a:r>
          </a:p>
          <a:p>
            <a:pPr lvl="0" eaLnBrk="0" fontAlgn="base" hangingPunct="0">
              <a:lnSpc>
                <a:spcPct val="250000"/>
              </a:lnSpc>
              <a:spcBef>
                <a:spcPct val="0"/>
              </a:spcBef>
              <a:spcAft>
                <a:spcPct val="0"/>
              </a:spcAft>
              <a:buFontTx/>
              <a:buChar char="•"/>
            </a:pPr>
            <a:r>
              <a:rPr lang="en-US" altLang="en-US" dirty="0">
                <a:solidFill>
                  <a:srgbClr val="000000"/>
                </a:solidFill>
              </a:rPr>
              <a:t>There is significant opportunity to develop and implement algorithms and tools that can generate and display advanced statistics at this level of play</a:t>
            </a:r>
            <a:endParaRPr lang="en-US" altLang="en-US" dirty="0"/>
          </a:p>
          <a:p>
            <a:pPr marL="285750" indent="-285750">
              <a:lnSpc>
                <a:spcPct val="200000"/>
              </a:lnSpc>
              <a:buFont typeface="Arial" panose="020B0604020202020204" pitchFamily="34" charset="0"/>
              <a:buChar char="•"/>
            </a:pPr>
            <a:endParaRPr lang="en-US" dirty="0"/>
          </a:p>
        </p:txBody>
      </p:sp>
      <p:sp>
        <p:nvSpPr>
          <p:cNvPr id="3" name="Rectangle 1">
            <a:extLst>
              <a:ext uri="{FF2B5EF4-FFF2-40B4-BE49-F238E27FC236}">
                <a16:creationId xmlns:a16="http://schemas.microsoft.com/office/drawing/2014/main" id="{5182153A-6EF3-5DE3-8A25-D5DB2E51BD0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5756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CE3C-9278-7A17-265C-5AE1BB77F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4C6883-1674-3FDB-51D3-EA29420CA930}"/>
              </a:ext>
            </a:extLst>
          </p:cNvPr>
          <p:cNvSpPr>
            <a:spLocks noGrp="1"/>
          </p:cNvSpPr>
          <p:nvPr>
            <p:ph type="title"/>
          </p:nvPr>
        </p:nvSpPr>
        <p:spPr>
          <a:xfrm>
            <a:off x="332232" y="218698"/>
            <a:ext cx="12338304" cy="1609344"/>
          </a:xfrm>
        </p:spPr>
        <p:txBody>
          <a:bodyPr/>
          <a:lstStyle/>
          <a:p>
            <a:r>
              <a:rPr lang="en-US" b="1" dirty="0"/>
              <a:t>Introducing the Player efficiency index</a:t>
            </a:r>
          </a:p>
        </p:txBody>
      </p:sp>
      <p:sp>
        <p:nvSpPr>
          <p:cNvPr id="3" name="TextBox 2">
            <a:extLst>
              <a:ext uri="{FF2B5EF4-FFF2-40B4-BE49-F238E27FC236}">
                <a16:creationId xmlns:a16="http://schemas.microsoft.com/office/drawing/2014/main" id="{1A945CD0-5523-3AE2-5219-E12A0C4E3C54}"/>
              </a:ext>
            </a:extLst>
          </p:cNvPr>
          <p:cNvSpPr txBox="1"/>
          <p:nvPr/>
        </p:nvSpPr>
        <p:spPr>
          <a:xfrm>
            <a:off x="332232" y="2048256"/>
            <a:ext cx="11457432" cy="3331681"/>
          </a:xfrm>
          <a:prstGeom prst="rect">
            <a:avLst/>
          </a:prstGeom>
          <a:noFill/>
        </p:spPr>
        <p:txBody>
          <a:bodyPr wrap="square" rtlCol="0">
            <a:spAutoFit/>
          </a:bodyPr>
          <a:lstStyle/>
          <a:p>
            <a:pPr lvl="0" eaLnBrk="0" fontAlgn="base" hangingPunct="0">
              <a:lnSpc>
                <a:spcPct val="200000"/>
              </a:lnSpc>
              <a:spcBef>
                <a:spcPct val="0"/>
              </a:spcBef>
              <a:spcAft>
                <a:spcPct val="0"/>
              </a:spcAft>
              <a:buFontTx/>
              <a:buChar char="•"/>
            </a:pPr>
            <a:r>
              <a:rPr lang="en-US" altLang="en-US" dirty="0">
                <a:solidFill>
                  <a:srgbClr val="000000"/>
                </a:solidFill>
              </a:rPr>
              <a:t>The catalyst for this analysis is a statistic called PEI, or Player Efficiency Index</a:t>
            </a:r>
          </a:p>
          <a:p>
            <a:pPr lvl="0" eaLnBrk="0" fontAlgn="base" hangingPunct="0">
              <a:lnSpc>
                <a:spcPct val="200000"/>
              </a:lnSpc>
              <a:spcBef>
                <a:spcPct val="0"/>
              </a:spcBef>
              <a:spcAft>
                <a:spcPct val="0"/>
              </a:spcAft>
              <a:buFontTx/>
              <a:buChar char="•"/>
            </a:pPr>
            <a:r>
              <a:rPr lang="en-US" altLang="en-US" dirty="0">
                <a:solidFill>
                  <a:srgbClr val="000000"/>
                </a:solidFill>
              </a:rPr>
              <a:t>I chose PEI because it combines shooting, rebounding, and ball security into a single value</a:t>
            </a:r>
          </a:p>
          <a:p>
            <a:pPr lvl="0" eaLnBrk="0" fontAlgn="base" hangingPunct="0">
              <a:lnSpc>
                <a:spcPct val="200000"/>
              </a:lnSpc>
              <a:spcBef>
                <a:spcPct val="0"/>
              </a:spcBef>
              <a:spcAft>
                <a:spcPct val="0"/>
              </a:spcAft>
              <a:buFontTx/>
              <a:buChar char="•"/>
            </a:pPr>
            <a:r>
              <a:rPr lang="en-US" altLang="en-US" dirty="0">
                <a:solidFill>
                  <a:srgbClr val="000000"/>
                </a:solidFill>
              </a:rPr>
              <a:t>Since NAIA women’s basketball games are 40 minutes, I standardized all values accordingly and simplified an NBA formula and called the result PEI_40</a:t>
            </a:r>
          </a:p>
          <a:p>
            <a:pPr lvl="0" eaLnBrk="0" fontAlgn="base" hangingPunct="0">
              <a:lnSpc>
                <a:spcPct val="200000"/>
              </a:lnSpc>
              <a:spcBef>
                <a:spcPct val="0"/>
              </a:spcBef>
              <a:spcAft>
                <a:spcPct val="0"/>
              </a:spcAft>
              <a:buFontTx/>
              <a:buChar char="•"/>
            </a:pPr>
            <a:r>
              <a:rPr lang="en-US" altLang="en-US" dirty="0">
                <a:solidFill>
                  <a:srgbClr val="000000"/>
                </a:solidFill>
              </a:rPr>
              <a:t>Which led me to the following calculation:</a:t>
            </a:r>
            <a:endParaRPr lang="en-US" altLang="en-US" dirty="0"/>
          </a:p>
          <a:p>
            <a:pPr marL="285750" indent="-285750">
              <a:lnSpc>
                <a:spcPct val="200000"/>
              </a:lnSpc>
              <a:buFont typeface="Arial" panose="020B0604020202020204" pitchFamily="34" charset="0"/>
              <a:buChar char="•"/>
            </a:pPr>
            <a:endParaRPr lang="en-US" dirty="0"/>
          </a:p>
        </p:txBody>
      </p:sp>
      <p:pic>
        <p:nvPicPr>
          <p:cNvPr id="4" name="Picture 3" descr="A black background with white text&#10;&#10;AI-generated content may be incorrect.">
            <a:extLst>
              <a:ext uri="{FF2B5EF4-FFF2-40B4-BE49-F238E27FC236}">
                <a16:creationId xmlns:a16="http://schemas.microsoft.com/office/drawing/2014/main" id="{3A1F9A1C-2609-CAC1-00F6-FBB2775FB047}"/>
              </a:ext>
            </a:extLst>
          </p:cNvPr>
          <p:cNvPicPr>
            <a:picLocks noChangeAspect="1"/>
          </p:cNvPicPr>
          <p:nvPr/>
        </p:nvPicPr>
        <p:blipFill>
          <a:blip r:embed="rId2"/>
          <a:stretch>
            <a:fillRect/>
          </a:stretch>
        </p:blipFill>
        <p:spPr>
          <a:xfrm>
            <a:off x="2448416" y="5226728"/>
            <a:ext cx="6908800" cy="1016000"/>
          </a:xfrm>
          <a:prstGeom prst="rect">
            <a:avLst/>
          </a:prstGeom>
        </p:spPr>
      </p:pic>
      <p:sp>
        <p:nvSpPr>
          <p:cNvPr id="5" name="Rectangle 1">
            <a:extLst>
              <a:ext uri="{FF2B5EF4-FFF2-40B4-BE49-F238E27FC236}">
                <a16:creationId xmlns:a16="http://schemas.microsoft.com/office/drawing/2014/main" id="{E44D8FB2-F6C1-7463-9327-96CEE98C0991}"/>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3009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1200B-15AB-08C6-5F6A-7E2F37110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B5B06-8C92-9C56-2AD4-F380B6512CE8}"/>
              </a:ext>
            </a:extLst>
          </p:cNvPr>
          <p:cNvSpPr>
            <a:spLocks noGrp="1"/>
          </p:cNvSpPr>
          <p:nvPr>
            <p:ph type="title"/>
          </p:nvPr>
        </p:nvSpPr>
        <p:spPr>
          <a:xfrm>
            <a:off x="73152" y="-57609"/>
            <a:ext cx="12338304" cy="1609344"/>
          </a:xfrm>
        </p:spPr>
        <p:txBody>
          <a:bodyPr/>
          <a:lstStyle/>
          <a:p>
            <a:r>
              <a:rPr lang="en-US" b="1" dirty="0"/>
              <a:t>PROJECT METHODOLOGY</a:t>
            </a:r>
          </a:p>
        </p:txBody>
      </p:sp>
      <p:sp>
        <p:nvSpPr>
          <p:cNvPr id="3" name="TextBox 2">
            <a:extLst>
              <a:ext uri="{FF2B5EF4-FFF2-40B4-BE49-F238E27FC236}">
                <a16:creationId xmlns:a16="http://schemas.microsoft.com/office/drawing/2014/main" id="{ECB4D6D0-C495-366B-4210-734289BEA3BC}"/>
              </a:ext>
            </a:extLst>
          </p:cNvPr>
          <p:cNvSpPr txBox="1"/>
          <p:nvPr/>
        </p:nvSpPr>
        <p:spPr>
          <a:xfrm>
            <a:off x="73152" y="1551735"/>
            <a:ext cx="11457432" cy="277768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en-US" dirty="0">
                <a:solidFill>
                  <a:srgbClr val="000000"/>
                </a:solidFill>
              </a:rPr>
              <a:t>To predict Women’s Basketball NAIA player efficiency, I’m comparing six years of UPIKE stats with six years of stats from the most recent NAIA National Champions. The idea is to use the champions’ success as a blueprint, so I can discover a predictor of efficiency that helps estimate UPIKE’s future performance through my predictive modeling.</a:t>
            </a:r>
            <a:endParaRPr lang="en-US" altLang="en-US" dirty="0"/>
          </a:p>
          <a:p>
            <a:pPr>
              <a:lnSpc>
                <a:spcPct val="200000"/>
              </a:lnSpc>
            </a:pPr>
            <a:endParaRPr lang="en-US" dirty="0"/>
          </a:p>
        </p:txBody>
      </p:sp>
      <p:graphicFrame>
        <p:nvGraphicFramePr>
          <p:cNvPr id="11" name="Diagram 10">
            <a:extLst>
              <a:ext uri="{FF2B5EF4-FFF2-40B4-BE49-F238E27FC236}">
                <a16:creationId xmlns:a16="http://schemas.microsoft.com/office/drawing/2014/main" id="{61869638-5C59-CF34-1C09-2B26A0F42A42}"/>
              </a:ext>
            </a:extLst>
          </p:cNvPr>
          <p:cNvGraphicFramePr/>
          <p:nvPr>
            <p:extLst>
              <p:ext uri="{D42A27DB-BD31-4B8C-83A1-F6EECF244321}">
                <p14:modId xmlns:p14="http://schemas.microsoft.com/office/powerpoint/2010/main" val="1162866966"/>
              </p:ext>
            </p:extLst>
          </p:nvPr>
        </p:nvGraphicFramePr>
        <p:xfrm>
          <a:off x="73152" y="3872090"/>
          <a:ext cx="11981998" cy="216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5610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90FE-A0B0-6B85-56AC-CF007EABFAE1}"/>
              </a:ext>
            </a:extLst>
          </p:cNvPr>
          <p:cNvSpPr>
            <a:spLocks noGrp="1"/>
          </p:cNvSpPr>
          <p:nvPr>
            <p:ph type="title"/>
          </p:nvPr>
        </p:nvSpPr>
        <p:spPr>
          <a:xfrm>
            <a:off x="207470" y="225140"/>
            <a:ext cx="11777060" cy="1609344"/>
          </a:xfrm>
        </p:spPr>
        <p:txBody>
          <a:bodyPr/>
          <a:lstStyle/>
          <a:p>
            <a:r>
              <a:rPr lang="en-US" dirty="0"/>
              <a:t>Naia national champions from 2018 to 2025</a:t>
            </a:r>
          </a:p>
        </p:txBody>
      </p:sp>
      <p:graphicFrame>
        <p:nvGraphicFramePr>
          <p:cNvPr id="3" name="Diagram 2">
            <a:extLst>
              <a:ext uri="{FF2B5EF4-FFF2-40B4-BE49-F238E27FC236}">
                <a16:creationId xmlns:a16="http://schemas.microsoft.com/office/drawing/2014/main" id="{4D6B1D28-1E50-0BBC-DB32-296D55FEF93E}"/>
              </a:ext>
            </a:extLst>
          </p:cNvPr>
          <p:cNvGraphicFramePr/>
          <p:nvPr>
            <p:extLst>
              <p:ext uri="{D42A27DB-BD31-4B8C-83A1-F6EECF244321}">
                <p14:modId xmlns:p14="http://schemas.microsoft.com/office/powerpoint/2010/main" val="2566663709"/>
              </p:ext>
            </p:extLst>
          </p:nvPr>
        </p:nvGraphicFramePr>
        <p:xfrm>
          <a:off x="499760" y="1214193"/>
          <a:ext cx="1097966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167F706-A969-17BB-2679-E0E828497433}"/>
              </a:ext>
            </a:extLst>
          </p:cNvPr>
          <p:cNvSpPr txBox="1"/>
          <p:nvPr/>
        </p:nvSpPr>
        <p:spPr>
          <a:xfrm>
            <a:off x="712575" y="1834484"/>
            <a:ext cx="9798908" cy="923330"/>
          </a:xfrm>
          <a:prstGeom prst="rect">
            <a:avLst/>
          </a:prstGeom>
          <a:noFill/>
        </p:spPr>
        <p:txBody>
          <a:bodyPr wrap="square" rtlCol="0">
            <a:spAutoFit/>
          </a:bodyPr>
          <a:lstStyle/>
          <a:p>
            <a:pPr marL="285750" indent="-285750">
              <a:buFont typeface="Arial" panose="020B0604020202020204" pitchFamily="34" charset="0"/>
              <a:buChar char="•"/>
            </a:pPr>
            <a:r>
              <a:rPr lang="en-US" dirty="0"/>
              <a:t>For context, this are the last 5 teams that have won the NAIA National championship on the past 6 years (not counting the COVID year, where the tournament wasn’t held due to the pandemic.</a:t>
            </a:r>
          </a:p>
        </p:txBody>
      </p:sp>
      <p:sp>
        <p:nvSpPr>
          <p:cNvPr id="5" name="TextBox 4">
            <a:extLst>
              <a:ext uri="{FF2B5EF4-FFF2-40B4-BE49-F238E27FC236}">
                <a16:creationId xmlns:a16="http://schemas.microsoft.com/office/drawing/2014/main" id="{082AFB78-5781-B9BD-4FC6-1088B8C43AD2}"/>
              </a:ext>
            </a:extLst>
          </p:cNvPr>
          <p:cNvSpPr txBox="1"/>
          <p:nvPr/>
        </p:nvSpPr>
        <p:spPr>
          <a:xfrm>
            <a:off x="632256" y="5432531"/>
            <a:ext cx="995954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One interesting fact, is that statistically speaking Dordt, now 2x National Champion and UPIKE had very similar stats until 2018, where they just exploded into being, first a National championship contenders, and then on the last 2 years, National champs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7911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2B22C-EE9C-41C9-F280-34DD54968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760577-F9FC-2FE4-856D-460C7BFB1A3B}"/>
              </a:ext>
            </a:extLst>
          </p:cNvPr>
          <p:cNvSpPr>
            <a:spLocks noGrp="1"/>
          </p:cNvSpPr>
          <p:nvPr>
            <p:ph type="title"/>
          </p:nvPr>
        </p:nvSpPr>
        <p:spPr>
          <a:xfrm>
            <a:off x="119466" y="100537"/>
            <a:ext cx="10625444" cy="1097280"/>
          </a:xfrm>
        </p:spPr>
        <p:txBody>
          <a:bodyPr>
            <a:normAutofit fontScale="90000"/>
          </a:bodyPr>
          <a:lstStyle/>
          <a:p>
            <a:r>
              <a:rPr lang="en-US" b="1" dirty="0"/>
              <a:t>Further analysis: Comparing pei_40</a:t>
            </a:r>
          </a:p>
        </p:txBody>
      </p:sp>
      <p:pic>
        <p:nvPicPr>
          <p:cNvPr id="4" name="Picture 3" descr="A graph with green and orange bars&#10;&#10;AI-generated content may be incorrect.">
            <a:extLst>
              <a:ext uri="{FF2B5EF4-FFF2-40B4-BE49-F238E27FC236}">
                <a16:creationId xmlns:a16="http://schemas.microsoft.com/office/drawing/2014/main" id="{C516B868-2DE4-D8DF-7D35-ACC4A841C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0926"/>
            <a:ext cx="5999383" cy="3691128"/>
          </a:xfrm>
          <a:prstGeom prst="rect">
            <a:avLst/>
          </a:prstGeom>
        </p:spPr>
      </p:pic>
      <p:pic>
        <p:nvPicPr>
          <p:cNvPr id="5" name="Picture 4" descr="A graph with a red line&#10;&#10;AI-generated content may be incorrect.">
            <a:extLst>
              <a:ext uri="{FF2B5EF4-FFF2-40B4-BE49-F238E27FC236}">
                <a16:creationId xmlns:a16="http://schemas.microsoft.com/office/drawing/2014/main" id="{DA887BA0-39C0-ACBA-653F-F67C3B305E92}"/>
              </a:ext>
            </a:extLst>
          </p:cNvPr>
          <p:cNvPicPr>
            <a:picLocks noChangeAspect="1"/>
          </p:cNvPicPr>
          <p:nvPr/>
        </p:nvPicPr>
        <p:blipFill>
          <a:blip r:embed="rId3"/>
          <a:stretch>
            <a:fillRect/>
          </a:stretch>
        </p:blipFill>
        <p:spPr>
          <a:xfrm>
            <a:off x="5999383" y="1862587"/>
            <a:ext cx="6006122" cy="3413760"/>
          </a:xfrm>
          <a:prstGeom prst="rect">
            <a:avLst/>
          </a:prstGeom>
        </p:spPr>
      </p:pic>
      <p:sp>
        <p:nvSpPr>
          <p:cNvPr id="6" name="TextBox 5">
            <a:extLst>
              <a:ext uri="{FF2B5EF4-FFF2-40B4-BE49-F238E27FC236}">
                <a16:creationId xmlns:a16="http://schemas.microsoft.com/office/drawing/2014/main" id="{42D2A753-ADC8-2E7B-1D3E-753675174938}"/>
              </a:ext>
            </a:extLst>
          </p:cNvPr>
          <p:cNvSpPr txBox="1"/>
          <p:nvPr/>
        </p:nvSpPr>
        <p:spPr>
          <a:xfrm>
            <a:off x="0" y="5553715"/>
            <a:ext cx="5852160" cy="261610"/>
          </a:xfrm>
          <a:prstGeom prst="rect">
            <a:avLst/>
          </a:prstGeom>
          <a:noFill/>
        </p:spPr>
        <p:txBody>
          <a:bodyPr wrap="square" rtlCol="0">
            <a:spAutoFit/>
          </a:bodyPr>
          <a:lstStyle/>
          <a:p>
            <a:pPr marL="285750" indent="-285750">
              <a:buFont typeface="Arial" panose="020B0604020202020204" pitchFamily="34" charset="0"/>
              <a:buChar char="•"/>
            </a:pPr>
            <a:endParaRPr lang="en-US" sz="1100" dirty="0"/>
          </a:p>
        </p:txBody>
      </p:sp>
      <p:sp>
        <p:nvSpPr>
          <p:cNvPr id="7" name="TextBox 6">
            <a:extLst>
              <a:ext uri="{FF2B5EF4-FFF2-40B4-BE49-F238E27FC236}">
                <a16:creationId xmlns:a16="http://schemas.microsoft.com/office/drawing/2014/main" id="{01486C53-0C37-79D6-FB06-67DED5BE879F}"/>
              </a:ext>
            </a:extLst>
          </p:cNvPr>
          <p:cNvSpPr txBox="1"/>
          <p:nvPr/>
        </p:nvSpPr>
        <p:spPr>
          <a:xfrm>
            <a:off x="300690" y="912799"/>
            <a:ext cx="9109527" cy="646331"/>
          </a:xfrm>
          <a:prstGeom prst="rect">
            <a:avLst/>
          </a:prstGeom>
          <a:noFill/>
        </p:spPr>
        <p:txBody>
          <a:bodyPr wrap="square" rtlCol="0">
            <a:spAutoFit/>
          </a:bodyPr>
          <a:lstStyle/>
          <a:p>
            <a:pPr marL="285750" indent="-285750">
              <a:buFont typeface="Arial" panose="020B0604020202020204" pitchFamily="34" charset="0"/>
              <a:buChar char="•"/>
            </a:pPr>
            <a:r>
              <a:rPr lang="en-US" dirty="0"/>
              <a:t>To get a preliminary sense of how my sample was distributed, I decided to start by creating these two graphs:</a:t>
            </a:r>
          </a:p>
        </p:txBody>
      </p:sp>
      <p:sp>
        <p:nvSpPr>
          <p:cNvPr id="8" name="TextBox 7">
            <a:extLst>
              <a:ext uri="{FF2B5EF4-FFF2-40B4-BE49-F238E27FC236}">
                <a16:creationId xmlns:a16="http://schemas.microsoft.com/office/drawing/2014/main" id="{CA94EC5C-B59D-1DFA-AA0C-B1919F808A95}"/>
              </a:ext>
            </a:extLst>
          </p:cNvPr>
          <p:cNvSpPr txBox="1"/>
          <p:nvPr/>
        </p:nvSpPr>
        <p:spPr>
          <a:xfrm>
            <a:off x="5999383" y="5487656"/>
            <a:ext cx="5852160" cy="1200329"/>
          </a:xfrm>
          <a:prstGeom prst="rect">
            <a:avLst/>
          </a:prstGeom>
          <a:noFill/>
        </p:spPr>
        <p:txBody>
          <a:bodyPr wrap="square" rtlCol="0">
            <a:spAutoFit/>
          </a:bodyPr>
          <a:lstStyle/>
          <a:p>
            <a:pPr marL="171450" lvl="0" indent="-171450" eaLnBrk="0" fontAlgn="base" hangingPunct="0">
              <a:spcBef>
                <a:spcPct val="0"/>
              </a:spcBef>
              <a:spcAft>
                <a:spcPct val="0"/>
              </a:spcAft>
              <a:buFont typeface="Arial" panose="020B0604020202020204" pitchFamily="34" charset="0"/>
              <a:buChar char="•"/>
            </a:pPr>
            <a:r>
              <a:rPr lang="en-US" altLang="en-US" sz="1200" dirty="0">
                <a:solidFill>
                  <a:srgbClr val="000000"/>
                </a:solidFill>
              </a:rPr>
              <a:t>To look at the overall distribution of PEI_40 in my dataset, I graphed a histogram of all the values.</a:t>
            </a:r>
          </a:p>
          <a:p>
            <a:pPr marL="171450" lvl="0" indent="-171450" eaLnBrk="0" fontAlgn="base" hangingPunct="0">
              <a:spcBef>
                <a:spcPct val="0"/>
              </a:spcBef>
              <a:spcAft>
                <a:spcPct val="0"/>
              </a:spcAft>
              <a:buFont typeface="Arial" panose="020B0604020202020204" pitchFamily="34" charset="0"/>
              <a:buChar char="•"/>
            </a:pPr>
            <a:r>
              <a:rPr lang="en-US" altLang="en-US" sz="1200" dirty="0">
                <a:solidFill>
                  <a:srgbClr val="000000"/>
                </a:solidFill>
              </a:rPr>
              <a:t> The mean PEI_40 came out to 23.93, which represents what an average player would look like in this sample.</a:t>
            </a:r>
          </a:p>
          <a:p>
            <a:pPr marL="171450" lvl="0" indent="-171450" eaLnBrk="0" fontAlgn="base" hangingPunct="0">
              <a:spcBef>
                <a:spcPct val="0"/>
              </a:spcBef>
              <a:spcAft>
                <a:spcPct val="0"/>
              </a:spcAft>
              <a:buFont typeface="Arial" panose="020B0604020202020204" pitchFamily="34" charset="0"/>
              <a:buChar char="•"/>
            </a:pPr>
            <a:r>
              <a:rPr lang="en-US" altLang="en-US" sz="1200" dirty="0">
                <a:solidFill>
                  <a:srgbClr val="000000"/>
                </a:solidFill>
              </a:rPr>
              <a:t>As expected, since the dataset includes players from National Championship teams, there are 83 players who fall above that average.</a:t>
            </a:r>
            <a:endParaRPr lang="en-US" altLang="en-US" sz="1200" dirty="0"/>
          </a:p>
        </p:txBody>
      </p:sp>
      <p:sp>
        <p:nvSpPr>
          <p:cNvPr id="11" name="Rectangle 3">
            <a:extLst>
              <a:ext uri="{FF2B5EF4-FFF2-40B4-BE49-F238E27FC236}">
                <a16:creationId xmlns:a16="http://schemas.microsoft.com/office/drawing/2014/main" id="{8224BE75-52F1-DBAC-FA6A-7C15DD99192C}"/>
              </a:ext>
            </a:extLst>
          </p:cNvPr>
          <p:cNvSpPr>
            <a:spLocks noChangeArrowheads="1"/>
          </p:cNvSpPr>
          <p:nvPr/>
        </p:nvSpPr>
        <p:spPr bwMode="auto">
          <a:xfrm>
            <a:off x="0" y="5502422"/>
            <a:ext cx="600612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000000"/>
                </a:solidFill>
                <a:effectLst/>
                <a:latin typeface="+mn-lt"/>
              </a:rPr>
              <a:t>To compare the best player from each team, I graphed the top performer based on their PEI_40.</a:t>
            </a:r>
            <a:endParaRPr lang="en-US" altLang="en-US" sz="1200" dirty="0">
              <a:latin typeface="+mn-l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000000"/>
                </a:solidFill>
                <a:effectLst/>
                <a:latin typeface="+mn-lt"/>
              </a:rPr>
              <a:t>As I expected, the National Champions consistently show a much higher PEI_40, which reflects their greater overall efficiency.</a:t>
            </a:r>
            <a:endParaRPr lang="en-US" altLang="en-US" sz="1200" dirty="0">
              <a:latin typeface="+mn-l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000000"/>
                </a:solidFill>
                <a:effectLst/>
                <a:latin typeface="+mn-lt"/>
              </a:rPr>
              <a:t>One interesting finding is that only in the 2020–21 season did UPIKE’s top player outperform that year’s National Champion in PEI_40.</a:t>
            </a:r>
            <a:endParaRPr kumimoji="0" lang="en-US" altLang="en-US" sz="1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687428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23C10-D3BA-C23A-B937-777455427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5B367-D195-C30F-CCD6-9BFB2DE740D9}"/>
              </a:ext>
            </a:extLst>
          </p:cNvPr>
          <p:cNvSpPr>
            <a:spLocks noGrp="1"/>
          </p:cNvSpPr>
          <p:nvPr>
            <p:ph type="title"/>
          </p:nvPr>
        </p:nvSpPr>
        <p:spPr>
          <a:xfrm>
            <a:off x="411892" y="132958"/>
            <a:ext cx="10058400" cy="1609344"/>
          </a:xfrm>
        </p:spPr>
        <p:txBody>
          <a:bodyPr>
            <a:normAutofit/>
          </a:bodyPr>
          <a:lstStyle/>
          <a:p>
            <a:r>
              <a:rPr lang="en-US" b="1" dirty="0"/>
              <a:t>feature SELECTION</a:t>
            </a:r>
            <a:endParaRPr lang="en-US" dirty="0"/>
          </a:p>
        </p:txBody>
      </p:sp>
      <p:sp>
        <p:nvSpPr>
          <p:cNvPr id="3" name="TextBox 2">
            <a:extLst>
              <a:ext uri="{FF2B5EF4-FFF2-40B4-BE49-F238E27FC236}">
                <a16:creationId xmlns:a16="http://schemas.microsoft.com/office/drawing/2014/main" id="{1C538A78-1E45-39E7-D048-09C446982DAB}"/>
              </a:ext>
            </a:extLst>
          </p:cNvPr>
          <p:cNvSpPr txBox="1"/>
          <p:nvPr/>
        </p:nvSpPr>
        <p:spPr>
          <a:xfrm>
            <a:off x="593124" y="1742302"/>
            <a:ext cx="10243752" cy="50283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next step in my project was choosing which features to include in my model. I focused on two things: selecting the stats that had the strongest correlation with PEI_40, while also avoiding multicollinearity, and making sure I represented all areas of the game.</a:t>
            </a:r>
          </a:p>
          <a:p>
            <a:pPr marL="285750" indent="-285750">
              <a:lnSpc>
                <a:spcPct val="150000"/>
              </a:lnSpc>
              <a:buFont typeface="Arial" panose="020B0604020202020204" pitchFamily="34" charset="0"/>
              <a:buChar char="•"/>
            </a:pPr>
            <a:r>
              <a:rPr lang="en-US" dirty="0"/>
              <a:t>Multicollinearity became an issue when I ran my first correlation analysis. Since PEI_40 is calculated from several basic stats (as shown in the formula on slide 4), many of those stats were highly correlated with PEI_40. Including them as features would have created multicollinearity problems in my prediction model, so I had to be selective with which variables I kept.</a:t>
            </a:r>
          </a:p>
          <a:p>
            <a:pPr marL="285750" indent="-285750">
              <a:lnSpc>
                <a:spcPct val="150000"/>
              </a:lnSpc>
              <a:buFont typeface="Arial" panose="020B0604020202020204" pitchFamily="34" charset="0"/>
              <a:buChar char="•"/>
            </a:pPr>
            <a:r>
              <a:rPr lang="en-US" altLang="en-US" dirty="0">
                <a:solidFill>
                  <a:srgbClr val="000000"/>
                </a:solidFill>
              </a:rPr>
              <a:t>Now that I’ve selected my features, I want to briefly show the formulas behind each of them, just to give some mathematical context to how these stats are calculated.</a:t>
            </a:r>
            <a:endParaRPr lang="en-US" alt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897584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4A91A-DF15-F577-9562-1548433D48C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1B03067-6190-DD00-DF20-FF05B8F4CA70}"/>
              </a:ext>
            </a:extLst>
          </p:cNvPr>
          <p:cNvSpPr txBox="1">
            <a:spLocks/>
          </p:cNvSpPr>
          <p:nvPr/>
        </p:nvSpPr>
        <p:spPr>
          <a:xfrm>
            <a:off x="535460" y="221736"/>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b="1" dirty="0"/>
              <a:t>feature SELECTION: FORMULAS</a:t>
            </a:r>
            <a:endParaRPr lang="en-US" dirty="0"/>
          </a:p>
        </p:txBody>
      </p:sp>
      <p:pic>
        <p:nvPicPr>
          <p:cNvPr id="6" name="Picture 5" descr="A screenshot of a game&#10;&#10;AI-generated content may be incorrect.">
            <a:extLst>
              <a:ext uri="{FF2B5EF4-FFF2-40B4-BE49-F238E27FC236}">
                <a16:creationId xmlns:a16="http://schemas.microsoft.com/office/drawing/2014/main" id="{83A00DF4-3DC2-617F-48BD-4BF3F149BE06}"/>
              </a:ext>
            </a:extLst>
          </p:cNvPr>
          <p:cNvPicPr>
            <a:picLocks noChangeAspect="1"/>
          </p:cNvPicPr>
          <p:nvPr/>
        </p:nvPicPr>
        <p:blipFill>
          <a:blip r:embed="rId3"/>
          <a:srcRect b="18605"/>
          <a:stretch>
            <a:fillRect/>
          </a:stretch>
        </p:blipFill>
        <p:spPr>
          <a:xfrm>
            <a:off x="974643" y="1846480"/>
            <a:ext cx="4437069" cy="404813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828BE84-A91C-D791-6353-1D108C4CE93B}"/>
              </a:ext>
            </a:extLst>
          </p:cNvPr>
          <p:cNvPicPr>
            <a:picLocks noChangeAspect="1"/>
          </p:cNvPicPr>
          <p:nvPr/>
        </p:nvPicPr>
        <p:blipFill>
          <a:blip r:embed="rId4"/>
          <a:stretch>
            <a:fillRect/>
          </a:stretch>
        </p:blipFill>
        <p:spPr>
          <a:xfrm>
            <a:off x="6449749" y="1846480"/>
            <a:ext cx="4767608" cy="4048133"/>
          </a:xfrm>
          <a:prstGeom prst="rect">
            <a:avLst/>
          </a:prstGeom>
        </p:spPr>
      </p:pic>
    </p:spTree>
    <p:extLst>
      <p:ext uri="{BB962C8B-B14F-4D97-AF65-F5344CB8AC3E}">
        <p14:creationId xmlns:p14="http://schemas.microsoft.com/office/powerpoint/2010/main" val="709313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Wood Type</Template>
  <TotalTime>1292</TotalTime>
  <Words>2823</Words>
  <Application>Microsoft Macintosh PowerPoint</Application>
  <PresentationFormat>Widescreen</PresentationFormat>
  <Paragraphs>164</Paragraphs>
  <Slides>22</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-webkit-standard</vt:lpstr>
      <vt:lpstr>Aptos</vt:lpstr>
      <vt:lpstr>Arial</vt:lpstr>
      <vt:lpstr>Calibri</vt:lpstr>
      <vt:lpstr>Inter</vt:lpstr>
      <vt:lpstr>Rockwell</vt:lpstr>
      <vt:lpstr>Rockwell Condensed</vt:lpstr>
      <vt:lpstr>Rockwell Extra Bold</vt:lpstr>
      <vt:lpstr>Wingdings</vt:lpstr>
      <vt:lpstr>Wood Type</vt:lpstr>
      <vt:lpstr>Predicting women’s basketball naia player efficiency</vt:lpstr>
      <vt:lpstr>WHY THIS TOPIC?</vt:lpstr>
      <vt:lpstr>The Collegiate Challenge: Evaluating Success in the NAIA</vt:lpstr>
      <vt:lpstr>Introducing the Player efficiency index</vt:lpstr>
      <vt:lpstr>PROJECT METHODOLOGY</vt:lpstr>
      <vt:lpstr>Naia national champions from 2018 to 2025</vt:lpstr>
      <vt:lpstr>Further analysis: Comparing pei_40</vt:lpstr>
      <vt:lpstr>feature SELECTION</vt:lpstr>
      <vt:lpstr>PowerPoint Presentation</vt:lpstr>
      <vt:lpstr>PowerPoint Presentation</vt:lpstr>
      <vt:lpstr>Model Methodology: Linear Regression for Quantification </vt:lpstr>
      <vt:lpstr>Model validation: r2 AND MSE</vt:lpstr>
      <vt:lpstr>The Championship Blueprint: Mathematical Weights of Success </vt:lpstr>
      <vt:lpstr>The Championship Blueprint: Mathematical Weights of Success </vt:lpstr>
      <vt:lpstr>IMPLEMENTING THE MODEL IN ORDER TO PREDICT NAIA PLAYER EFFIC </vt:lpstr>
      <vt:lpstr>DELIVERABLE 1: ‘WHAT IF’ ENGINE</vt:lpstr>
      <vt:lpstr>Simulation 1: Increasing the usg% of the 3rd highest ts% </vt:lpstr>
      <vt:lpstr>Strategic Takeaways: The Highest ROI Skills for UPIKE </vt:lpstr>
      <vt:lpstr>Deliverable 2: lineup simulator</vt:lpstr>
      <vt:lpstr>Proposed 5-year plan to success</vt:lpstr>
      <vt:lpstr>Conclusion: Efficiency, Strategy, and a Data-Driven 5-year Path to the NAIA Title </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Magdalena Vicencio</dc:creator>
  <cp:lastModifiedBy>Magdalena Vicencio</cp:lastModifiedBy>
  <cp:revision>11</cp:revision>
  <dcterms:created xsi:type="dcterms:W3CDTF">2025-12-04T04:05:28Z</dcterms:created>
  <dcterms:modified xsi:type="dcterms:W3CDTF">2025-12-13T02:28:47Z</dcterms:modified>
</cp:coreProperties>
</file>